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6"/>
  </p:notesMasterIdLst>
  <p:sldIdLst>
    <p:sldId id="327" r:id="rId3"/>
    <p:sldId id="282" r:id="rId4"/>
    <p:sldId id="291" r:id="rId5"/>
    <p:sldId id="267" r:id="rId6"/>
    <p:sldId id="279" r:id="rId7"/>
    <p:sldId id="304" r:id="rId8"/>
    <p:sldId id="305" r:id="rId9"/>
    <p:sldId id="323" r:id="rId10"/>
    <p:sldId id="295" r:id="rId11"/>
    <p:sldId id="281" r:id="rId12"/>
    <p:sldId id="296" r:id="rId13"/>
    <p:sldId id="297" r:id="rId14"/>
    <p:sldId id="324" r:id="rId15"/>
    <p:sldId id="306" r:id="rId16"/>
    <p:sldId id="303" r:id="rId17"/>
    <p:sldId id="298" r:id="rId18"/>
    <p:sldId id="299" r:id="rId19"/>
    <p:sldId id="300" r:id="rId20"/>
    <p:sldId id="325" r:id="rId21"/>
    <p:sldId id="301" r:id="rId22"/>
    <p:sldId id="283" r:id="rId23"/>
    <p:sldId id="302" r:id="rId24"/>
    <p:sldId id="328" r:id="rId25"/>
    <p:sldId id="329" r:id="rId26"/>
    <p:sldId id="330" r:id="rId27"/>
    <p:sldId id="331" r:id="rId28"/>
    <p:sldId id="308" r:id="rId29"/>
    <p:sldId id="307" r:id="rId30"/>
    <p:sldId id="315" r:id="rId31"/>
    <p:sldId id="313" r:id="rId32"/>
    <p:sldId id="326" r:id="rId33"/>
    <p:sldId id="309" r:id="rId34"/>
    <p:sldId id="310" r:id="rId35"/>
    <p:sldId id="285" r:id="rId36"/>
    <p:sldId id="286" r:id="rId37"/>
    <p:sldId id="317" r:id="rId38"/>
    <p:sldId id="280" r:id="rId39"/>
    <p:sldId id="311" r:id="rId40"/>
    <p:sldId id="312" r:id="rId41"/>
    <p:sldId id="332" r:id="rId42"/>
    <p:sldId id="333" r:id="rId43"/>
    <p:sldId id="334" r:id="rId44"/>
    <p:sldId id="29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D2A83-AC7D-5C4D-B2DD-D00E1A89C32A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0248F-CBC4-8B48-B8FF-83E34226AD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2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F2CAAE-8D7E-3049-AA7B-5E6F801707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620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Demo: MNIST CNN</a:t>
            </a:r>
          </a:p>
          <a:p>
            <a:r>
              <a:rPr lang="en-US" sz="1200" dirty="0"/>
              <a:t>Demo: RNN sentiment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889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224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0B37D-8B4E-7CB9-0A4E-CDD150B4B9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3DF862-D56D-24F4-D8FE-A5E50BD231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C933B-662A-3E4E-4395-D85F852B7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557D7-D085-7C3D-B124-4D04958D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86E4F-4965-5A91-8219-3A7352955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7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222DC-3F99-5BDC-BDCC-A06F48B0C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B01551-7E95-AA6A-B188-36317EF8AB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DCB55-0378-B0ED-78C7-058AC93F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F3CDA-F22B-1743-9027-AA050B29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5CC03-1401-5070-7B5E-B33F2CC4D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3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23B5F6-5095-CF0A-CB30-6F60060B7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C7708-AC52-D18C-D304-FB016F385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56E93-58BE-51A9-71C5-0B13222B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AED302-7210-7463-CABA-AF636445B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AC0F-DA18-A3F2-E59C-70AB403C5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61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93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31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01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640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7575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0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33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44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870B9-73FD-5F47-EF4F-C50A4A35C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6C183-5006-752E-E358-7949BB41B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7EFB0-F5E7-8428-E077-969EFADE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F5F05-2C93-AA3A-01D1-261215C84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82B15-C433-A7B0-030F-2ED8A59B3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34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553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11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49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75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0077B-AF00-426A-0847-51645156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07EB-38AB-250F-EC5C-6BD6CB02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8FC69-ABC0-D62C-1C3E-A7373C0C8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E5894-2F29-7C96-58AD-D9025B1E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C93BF-F824-70FE-34EF-CE1443184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07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AE72-BF79-8E50-BB9D-BF2B3CDC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D86D6-89CF-C086-8383-5F19F2570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9EC3C-496A-98B2-32D7-B322F5F0D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D633E-C97F-FEDF-8528-437EA531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A7E05A-C0CD-C730-93DC-286E2CAC6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6917E-034C-3633-2998-D8EE4D5D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9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93C4D-E675-DCBC-CEA2-D7F1C951E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EFA61-DB58-2126-C58C-DA845BAD9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29E85-1F54-9BA5-43AF-177279439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1527F-8481-113C-B4CF-E12295639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ECCCB6-9D73-6EE7-1AA3-72E06E40ED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4D7EE-AAF4-8193-6B85-887CA052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A1A155-C8AD-CF49-8D91-DC49F35F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730AF-2DDB-C08C-0F84-77211949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4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64527-D5DE-49AB-37E0-67164F44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28E52E-1BD8-390B-1BB0-059374B9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04CFB-4AA2-22B8-CA97-AAC8387C4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755A12-8B35-6F63-AC0B-31ADFD4F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0D5515-0860-829D-F398-0189CCD1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64447A-0AE8-F01A-A3C8-0864EF92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5BD1D-CC35-39CF-E16F-619B07DF7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80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7A4A-A10E-A0A3-6C6D-5268E32D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5F3D7F-6C0B-8308-93D0-C9AFA424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9F65B-726F-C80C-4293-E8DE3CAA9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6494D-080E-E0D4-5AC8-8703C50B2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9D9C6-00C9-4A79-F888-9F0067908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4FCDD-9DCA-076E-C9FC-7064BE7F1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023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FBBD-B01A-43CF-172C-EF77E6DB4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1DB019-DF21-84D9-CAC1-9C73A3BD5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5C264-383C-BA9C-5238-8400D2EC7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65E61-B01A-DE60-03F9-1FBBB2B37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06A11-ACB9-147B-B4A7-F86FC5E19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E9423-45AF-C8A8-9459-D603A3DD5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9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139AD-A3D3-6BE7-3B11-17F0C1EC0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D10C4-4A2B-BCC7-4BF9-0B1C7E6F5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DCE53-584A-FBBF-8F5F-79CB64A5B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F1D38-8EDC-B344-8C89-E9C8013A6EF0}" type="datetimeFigureOut">
              <a:rPr lang="en-US" smtClean="0"/>
              <a:t>4/23/24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CCC6-DD12-63EC-40DD-93B0F9C764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ECAE7-2B89-528F-2FAE-F443AC4E6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35F85A6-0C75-C34D-888C-95844E089E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7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layground.tensorflow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Keras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layground.tensorflow.org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deepai.org/machine-learning-glossary-and-terms/epoch" TargetMode="Externa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hyperlink" Target="https://en.wikipedia.org/wiki/Hyperparameter_(machine_learning)" TargetMode="Externa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radient_descent" TargetMode="External"/><Relationship Id="rId2" Type="http://schemas.openxmlformats.org/officeDocument/2006/relationships/hyperlink" Target="https://en.wikipedia.org/wiki/Learning_rate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hyperlink" Target="https://towardsdatascience.com/adam-optimization-algorithm-1cdc9b12724a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ctifier_(neural_networks)" TargetMode="External"/><Relationship Id="rId2" Type="http://schemas.openxmlformats.org/officeDocument/2006/relationships/hyperlink" Target="https://en.wikipedia.org/wiki/Activation_functi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en.wikipedia.org/wiki/Activation_functi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s231n.github.io/neural-networks-1/" TargetMode="External"/><Relationship Id="rId4" Type="http://schemas.openxmlformats.org/officeDocument/2006/relationships/hyperlink" Target="https://stats.stackexchange.com/questions/115258/comprehensive-list-of-activation-functions-in-neural-networks-with-pros-con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verfitting" TargetMode="External"/><Relationship Id="rId2" Type="http://schemas.openxmlformats.org/officeDocument/2006/relationships/hyperlink" Target="https://en.wikipedia.org/wiki/Regularization_(mathematics)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tiff"/><Relationship Id="rId4" Type="http://schemas.openxmlformats.org/officeDocument/2006/relationships/hyperlink" Target="https://en.wikipedia.org/wiki/Dropout_(neural_networks)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yperparameter_optimization#Grid_search" TargetMode="External"/><Relationship Id="rId2" Type="http://schemas.openxmlformats.org/officeDocument/2006/relationships/hyperlink" Target="https://en.wikipedia.org/wiki/Hyperparameter_optimization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hyperlink" Target="https://scikit-learn.org/stable/modules/grid_search.html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layground.tensorflow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7" Type="http://schemas.openxmlformats.org/officeDocument/2006/relationships/hyperlink" Target="https://en.wikipedia.org/wiki/Caffe_(software)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Apache_MXNet" TargetMode="External"/><Relationship Id="rId5" Type="http://schemas.openxmlformats.org/officeDocument/2006/relationships/hyperlink" Target="https://pytorch.org/" TargetMode="External"/><Relationship Id="rId4" Type="http://schemas.openxmlformats.org/officeDocument/2006/relationships/hyperlink" Target="https://keras.io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hyperlink" Target="https://en.wikipedia.org/wiki/Keras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ep_learnin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neurohive.io/en/popular-networks/vgg16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NIST_database" TargetMode="External"/><Relationship Id="rId2" Type="http://schemas.openxmlformats.org/officeDocument/2006/relationships/hyperlink" Target="https://en.wikipedia.org/wiki/Convolutional_neural_network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towardsdatascience.com/convolutional-neural-networks-explained-9cc5188c4939" TargetMode="External"/><Relationship Id="rId5" Type="http://schemas.openxmlformats.org/officeDocument/2006/relationships/image" Target="../media/image27.tiff"/><Relationship Id="rId4" Type="http://schemas.openxmlformats.org/officeDocument/2006/relationships/image" Target="../media/image26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keras.i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hyperlink" Target="Simple%20MNIST%20convnet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hyperlink" Target="https://en.wikipedia.org/wiki/Attent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n.wikipedia.org/wiki/Long_short-term_memory" TargetMode="External"/><Relationship Id="rId5" Type="http://schemas.openxmlformats.org/officeDocument/2006/relationships/hyperlink" Target="https://en.wikipedia.org/wiki/Recurrent_neural_network" TargetMode="External"/><Relationship Id="rId4" Type="http://schemas.openxmlformats.org/officeDocument/2006/relationships/hyperlink" Target="https://medium.com/@ageitgey/machine-learning-is-fun-80ea3ec3c471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Generative_adversarial_network" TargetMode="Externa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ormer_(machine_learning_model)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n.wikipedia.org/wiki/GPT-3" TargetMode="External"/><Relationship Id="rId4" Type="http://schemas.openxmlformats.org/officeDocument/2006/relationships/hyperlink" Target="https://en.wikipedia.org/wiki/BERT_(language_model)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layer_perceptron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nsfer_learni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ruder.io/transfer-learnin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n.wikipedia.org/wiki/Fine-tuning_(machine_learning)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kit-learn.org/stable/modules/neural_networks_supervised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pytorch.org/tutorials/beginner/basics/quickstart_tutorial.html" TargetMode="External"/><Relationship Id="rId4" Type="http://schemas.openxmlformats.org/officeDocument/2006/relationships/hyperlink" Target="https://keras.i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Relationship Id="rId4" Type="http://schemas.openxmlformats.org/officeDocument/2006/relationships/hyperlink" Target="https://en.wikipedia.org/wiki/Feedforward_neural_network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playground.tensorflow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" TargetMode="External"/><Relationship Id="rId2" Type="http://schemas.openxmlformats.org/officeDocument/2006/relationships/hyperlink" Target="https://en.wikipedia.org/wiki/Multilayer_perceptron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evelopers.google.com/machine-learning/crash-course/introduction-to-neural-networks/playground-exercises" TargetMode="External"/><Relationship Id="rId5" Type="http://schemas.openxmlformats.org/officeDocument/2006/relationships/hyperlink" Target="https://github.com/tensorflow/playground" TargetMode="External"/><Relationship Id="rId4" Type="http://schemas.openxmlformats.org/officeDocument/2006/relationships/hyperlink" Target="http://playground.tensorflow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19237" y="0"/>
            <a:ext cx="9144000" cy="32004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Neural Networks for Machine Learning</a:t>
            </a:r>
            <a:endParaRPr lang="en-US" sz="6600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337" y="3657602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-315023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>
                <a:latin typeface="Calibri Regular"/>
                <a:hlinkClick r:id="rId4"/>
              </a:rPr>
              <a:t>http://</a:t>
            </a:r>
            <a:r>
              <a:rPr lang="en-US" sz="2800" b="1" cap="small" err="1">
                <a:latin typeface="Calibri Regular"/>
                <a:hlinkClick r:id="rId4"/>
              </a:rPr>
              <a:t>playground.tensorflow.org</a:t>
            </a:r>
            <a:r>
              <a:rPr lang="en-US" sz="2800" b="1" cap="small">
                <a:latin typeface="Calibri Regular"/>
                <a:hlinkClick r:id="rId4"/>
              </a:rPr>
              <a:t>/</a:t>
            </a:r>
            <a:endParaRPr lang="en-US" sz="2800" b="1" cap="small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5A96E-D454-8A4E-BFF3-E7766DB76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268" y="304800"/>
            <a:ext cx="5554133" cy="1143000"/>
          </a:xfrm>
        </p:spPr>
        <p:txBody>
          <a:bodyPr/>
          <a:lstStyle/>
          <a:p>
            <a:r>
              <a:rPr lang="en-US" sz="440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EFE1-C194-794C-B188-0738F5F6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3100" y="1447800"/>
            <a:ext cx="7772400" cy="4876800"/>
          </a:xfrm>
        </p:spPr>
        <p:txBody>
          <a:bodyPr/>
          <a:lstStyle/>
          <a:p>
            <a:r>
              <a:rPr lang="en-US" sz="3200" dirty="0"/>
              <a:t>Six datasets, each with 500 (</a:t>
            </a:r>
            <a:r>
              <a:rPr lang="en-US" sz="3200" dirty="0" err="1"/>
              <a:t>x,y</a:t>
            </a:r>
            <a:r>
              <a:rPr lang="en-US" sz="3200" dirty="0"/>
              <a:t>) </a:t>
            </a:r>
            <a:br>
              <a:rPr lang="en-US" sz="3200" dirty="0"/>
            </a:br>
            <a:r>
              <a:rPr lang="en-US" sz="3200" dirty="0"/>
              <a:t>points on a plane where x and y</a:t>
            </a:r>
            <a:br>
              <a:rPr lang="en-US" sz="3200" dirty="0"/>
            </a:br>
            <a:r>
              <a:rPr lang="en-US" sz="3200" dirty="0"/>
              <a:t>between -5 and +5</a:t>
            </a:r>
          </a:p>
          <a:p>
            <a:r>
              <a:rPr lang="en-US" sz="3200" dirty="0"/>
              <a:t>Points have </a:t>
            </a:r>
            <a:r>
              <a:rPr lang="en-US" sz="3200" i="1" dirty="0"/>
              <a:t>labels</a:t>
            </a:r>
            <a:r>
              <a:rPr lang="en-US" sz="3200" dirty="0"/>
              <a:t> of positive (orange) or negative (blue)</a:t>
            </a:r>
          </a:p>
          <a:p>
            <a:r>
              <a:rPr lang="en-US" sz="3200" dirty="0"/>
              <a:t>Two possible machine learning </a:t>
            </a:r>
            <a:r>
              <a:rPr lang="en-US" sz="3200" i="1" dirty="0"/>
              <a:t>tasks</a:t>
            </a:r>
            <a:r>
              <a:rPr lang="en-US" sz="3200" dirty="0"/>
              <a:t>:</a:t>
            </a:r>
          </a:p>
          <a:p>
            <a:pPr lvl="1"/>
            <a:r>
              <a:rPr lang="en-US" sz="2800" dirty="0"/>
              <a:t>Classification: Predict class of test points</a:t>
            </a:r>
          </a:p>
          <a:p>
            <a:pPr lvl="1"/>
            <a:r>
              <a:rPr lang="en-US" sz="2800" dirty="0"/>
              <a:t>Regression: find function to separate classes</a:t>
            </a:r>
          </a:p>
          <a:p>
            <a:r>
              <a:rPr lang="en-US" sz="3200" i="1" dirty="0"/>
              <a:t>Evaluation</a:t>
            </a:r>
            <a:r>
              <a:rPr lang="en-US" sz="3200" dirty="0"/>
              <a:t>: split dataset into training and test, e.g., 80% training, 20% test</a:t>
            </a:r>
            <a:endParaRPr lang="en-US" sz="2800" dirty="0"/>
          </a:p>
          <a:p>
            <a:pPr lvl="1"/>
            <a:endParaRPr lang="en-US" sz="2800" dirty="0"/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58A7B-B3F6-E44D-9C10-CF9930F75A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FA316E4-6095-444E-AE41-3AB3E508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400" y="98166"/>
            <a:ext cx="2774950" cy="268433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714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DF24-D351-DA4E-81A5-B4353F06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16089"/>
            <a:ext cx="7772400" cy="1143000"/>
          </a:xfrm>
        </p:spPr>
        <p:txBody>
          <a:bodyPr/>
          <a:lstStyle/>
          <a:p>
            <a:pPr algn="l"/>
            <a:r>
              <a:rPr lang="en-US"/>
              <a:t>Available Input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6586-C35E-A84D-86FA-F3F89F089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720144"/>
            <a:ext cx="6324600" cy="4821767"/>
          </a:xfrm>
        </p:spPr>
        <p:txBody>
          <a:bodyPr/>
          <a:lstStyle/>
          <a:p>
            <a:pPr marL="0" indent="0">
              <a:buNone/>
            </a:pPr>
            <a:r>
              <a:rPr lang="en-US" sz="3200" b="1"/>
              <a:t>X</a:t>
            </a:r>
            <a:r>
              <a:rPr lang="en-US" sz="3200" b="1" baseline="-25000"/>
              <a:t>1</a:t>
            </a:r>
            <a:r>
              <a:rPr lang="en-US" sz="3200" baseline="-25000"/>
              <a:t>	</a:t>
            </a:r>
            <a:r>
              <a:rPr lang="en-US" sz="3200"/>
              <a:t>Point’s x value</a:t>
            </a:r>
            <a:endParaRPr lang="en-US" sz="3200" baseline="-25000"/>
          </a:p>
          <a:p>
            <a:pPr marL="0" indent="0">
              <a:buNone/>
            </a:pPr>
            <a:r>
              <a:rPr lang="en-US" sz="3200" b="1"/>
              <a:t>X</a:t>
            </a:r>
            <a:r>
              <a:rPr lang="en-US" sz="3200" b="1" baseline="-25000"/>
              <a:t>2</a:t>
            </a:r>
            <a:r>
              <a:rPr lang="en-US" sz="3200" baseline="-25000"/>
              <a:t>	</a:t>
            </a:r>
            <a:r>
              <a:rPr lang="en-US" sz="3200"/>
              <a:t>Point’s y value</a:t>
            </a:r>
            <a:endParaRPr lang="en-US" sz="3200" baseline="-25000"/>
          </a:p>
          <a:p>
            <a:pPr marL="0" indent="0">
              <a:buNone/>
            </a:pPr>
            <a:r>
              <a:rPr lang="en-US" sz="3200" b="1"/>
              <a:t>X</a:t>
            </a:r>
            <a:r>
              <a:rPr lang="en-US" sz="3200" b="1" baseline="-25000"/>
              <a:t>1</a:t>
            </a:r>
            <a:r>
              <a:rPr lang="en-US" sz="3200" b="1" baseline="30000"/>
              <a:t>2</a:t>
            </a:r>
            <a:r>
              <a:rPr lang="en-US" sz="3200" baseline="30000"/>
              <a:t>	</a:t>
            </a:r>
            <a:r>
              <a:rPr lang="en-US" sz="3200"/>
              <a:t>Point’s x value squared</a:t>
            </a:r>
          </a:p>
          <a:p>
            <a:pPr marL="0" indent="0">
              <a:buNone/>
            </a:pPr>
            <a:r>
              <a:rPr lang="en-US" sz="3200" b="1"/>
              <a:t>X</a:t>
            </a:r>
            <a:r>
              <a:rPr lang="en-US" sz="3200" b="1" baseline="-25000"/>
              <a:t>2</a:t>
            </a:r>
            <a:r>
              <a:rPr lang="en-US" sz="3200" b="1" baseline="30000"/>
              <a:t>2</a:t>
            </a:r>
            <a:r>
              <a:rPr lang="en-US" sz="3200" baseline="30000"/>
              <a:t>	</a:t>
            </a:r>
            <a:r>
              <a:rPr lang="en-US" sz="3200"/>
              <a:t>Point’s y value squared</a:t>
            </a:r>
            <a:endParaRPr lang="en-US" sz="3200" baseline="30000"/>
          </a:p>
          <a:p>
            <a:pPr marL="0" indent="0">
              <a:buNone/>
            </a:pPr>
            <a:r>
              <a:rPr lang="en-US" sz="3200" b="1"/>
              <a:t>X</a:t>
            </a:r>
            <a:r>
              <a:rPr lang="en-US" sz="3200" b="1" baseline="-25000"/>
              <a:t>1</a:t>
            </a:r>
            <a:r>
              <a:rPr lang="en-US" sz="3200" b="1"/>
              <a:t>X</a:t>
            </a:r>
            <a:r>
              <a:rPr lang="en-US" sz="3200" b="1" baseline="-25000"/>
              <a:t>2</a:t>
            </a:r>
            <a:r>
              <a:rPr lang="en-US" sz="3200" baseline="-25000"/>
              <a:t> 	</a:t>
            </a:r>
            <a:r>
              <a:rPr lang="en-US" sz="3200"/>
              <a:t>Product of point’s x &amp; y values</a:t>
            </a:r>
            <a:endParaRPr lang="en-US" sz="3200" baseline="-25000"/>
          </a:p>
          <a:p>
            <a:pPr marL="0" indent="0">
              <a:buNone/>
            </a:pPr>
            <a:r>
              <a:rPr lang="en-US" sz="3200" b="1"/>
              <a:t>sin(X</a:t>
            </a:r>
            <a:r>
              <a:rPr lang="en-US" sz="3200" b="1" baseline="-25000"/>
              <a:t>1</a:t>
            </a:r>
            <a:r>
              <a:rPr lang="en-US" sz="3200" b="1"/>
              <a:t>) </a:t>
            </a:r>
            <a:r>
              <a:rPr lang="en-US" sz="3200"/>
              <a:t>Sine of point’s x value</a:t>
            </a:r>
          </a:p>
          <a:p>
            <a:pPr marL="0" indent="0">
              <a:buNone/>
            </a:pPr>
            <a:r>
              <a:rPr lang="en-US" sz="3200" b="1"/>
              <a:t>sin(X</a:t>
            </a:r>
            <a:r>
              <a:rPr lang="en-US" sz="3200" b="1" baseline="-25000"/>
              <a:t>2</a:t>
            </a:r>
            <a:r>
              <a:rPr lang="en-US" sz="3200" b="1"/>
              <a:t>) </a:t>
            </a:r>
            <a:r>
              <a:rPr lang="en-US" sz="3200"/>
              <a:t>Sine of point’s y value</a:t>
            </a:r>
          </a:p>
          <a:p>
            <a:pPr marL="0" indent="0">
              <a:buNone/>
            </a:pPr>
            <a:endParaRPr lang="en-US" sz="3200" baseline="300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91E6C-C85D-7642-853B-9DF477F23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F2737-0D16-1B41-BFD5-9B2F74EAB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016" y="316089"/>
            <a:ext cx="1603185" cy="60198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331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2B15-62A9-D843-873F-FD1E6BD50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/>
              <a:t>Designing a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4B348-1FAE-4B4C-9C0C-0C304031F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371600"/>
            <a:ext cx="8077200" cy="5334000"/>
          </a:xfrm>
        </p:spPr>
        <p:txBody>
          <a:bodyPr/>
          <a:lstStyle/>
          <a:p>
            <a:r>
              <a:rPr lang="en-US" sz="3200" dirty="0"/>
              <a:t>Simple feed forward NNs have a few choices</a:t>
            </a:r>
          </a:p>
          <a:p>
            <a:pPr marL="460375" lvl="1" indent="-230188"/>
            <a:r>
              <a:rPr lang="en-US" sz="2800" dirty="0"/>
              <a:t>What input </a:t>
            </a:r>
            <a:r>
              <a:rPr lang="en-US" sz="2800" b="1" dirty="0"/>
              <a:t>features</a:t>
            </a:r>
            <a:r>
              <a:rPr lang="en-US" sz="2800" dirty="0"/>
              <a:t> to use</a:t>
            </a:r>
          </a:p>
          <a:p>
            <a:pPr marL="460375" lvl="1" indent="-230188"/>
            <a:r>
              <a:rPr lang="en-US" sz="2800" dirty="0"/>
              <a:t>How many </a:t>
            </a:r>
            <a:r>
              <a:rPr lang="en-US" sz="2800" b="1" dirty="0"/>
              <a:t>hidden layers </a:t>
            </a:r>
            <a:r>
              <a:rPr lang="en-US" sz="2800" dirty="0"/>
              <a:t>and their details</a:t>
            </a:r>
            <a:r>
              <a:rPr lang="en-US" sz="2800" b="1" dirty="0"/>
              <a:t>:</a:t>
            </a:r>
            <a:endParaRPr lang="en-US" sz="2800" dirty="0"/>
          </a:p>
          <a:p>
            <a:pPr marL="692150" lvl="2" indent="-231775">
              <a:tabLst>
                <a:tab pos="962025" algn="l"/>
              </a:tabLst>
            </a:pPr>
            <a:r>
              <a:rPr lang="en-US" sz="2700" dirty="0"/>
              <a:t>How many neurons are in each layer</a:t>
            </a:r>
          </a:p>
          <a:p>
            <a:pPr marL="692150" lvl="2" indent="-231775">
              <a:tabLst>
                <a:tab pos="962025" algn="l"/>
              </a:tabLst>
            </a:pPr>
            <a:r>
              <a:rPr lang="en-US" sz="2700" dirty="0"/>
              <a:t>How each layer is connected to ones before &amp; after </a:t>
            </a:r>
          </a:p>
          <a:p>
            <a:r>
              <a:rPr lang="en-US" sz="3200" dirty="0"/>
              <a:t>Complex NNs have more choices</a:t>
            </a:r>
          </a:p>
          <a:p>
            <a:pPr marL="460375" lvl="1" indent="-230188"/>
            <a:r>
              <a:rPr lang="en-US" sz="2800" dirty="0"/>
              <a:t>E.g., CNNs, RNNs, etc.</a:t>
            </a:r>
          </a:p>
          <a:p>
            <a:r>
              <a:rPr lang="en-US" sz="3200" dirty="0"/>
              <a:t>High-level interfaces (e.g., </a:t>
            </a:r>
            <a:r>
              <a:rPr lang="en-US" sz="3200" dirty="0" err="1">
                <a:hlinkClick r:id="rId2"/>
              </a:rPr>
              <a:t>Keras</a:t>
            </a:r>
            <a:r>
              <a:rPr lang="en-US" sz="3200" dirty="0"/>
              <a:t>) try to make this easier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E3BCC-470D-9B4E-B2D4-9B86A305D7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454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-315023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>
                <a:latin typeface="Calibri Regular"/>
                <a:hlinkClick r:id="rId4"/>
              </a:rPr>
              <a:t>http://</a:t>
            </a:r>
            <a:r>
              <a:rPr lang="en-US" sz="2800" b="1" cap="small" err="1">
                <a:latin typeface="Calibri Regular"/>
                <a:hlinkClick r:id="rId4"/>
              </a:rPr>
              <a:t>playground.tensorflow.org</a:t>
            </a:r>
            <a:r>
              <a:rPr lang="en-US" sz="2800" b="1" cap="small">
                <a:latin typeface="Calibri Regular"/>
                <a:hlinkClick r:id="rId4"/>
              </a:rPr>
              <a:t>/</a:t>
            </a:r>
            <a:endParaRPr lang="en-US" sz="2800" b="1" cap="small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25778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011A-AF7F-D34A-AC4A-675CC42B8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354667"/>
          </a:xfrm>
        </p:spPr>
        <p:txBody>
          <a:bodyPr/>
          <a:lstStyle/>
          <a:p>
            <a:r>
              <a:rPr lang="en-US" dirty="0"/>
              <a:t>Training a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269F3-4C6C-D947-9A8E-3763E739E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3773" y="1524000"/>
            <a:ext cx="7772400" cy="4876800"/>
          </a:xfrm>
        </p:spPr>
        <p:txBody>
          <a:bodyPr/>
          <a:lstStyle/>
          <a:p>
            <a:r>
              <a:rPr lang="en-US" sz="3200" dirty="0"/>
              <a:t>Neural networks are used for </a:t>
            </a:r>
            <a:r>
              <a:rPr lang="en-US" sz="3200" b="1" dirty="0"/>
              <a:t>supervised</a:t>
            </a:r>
            <a:r>
              <a:rPr lang="en-US" sz="3200" dirty="0"/>
              <a:t> machine learning and need to be trained</a:t>
            </a:r>
          </a:p>
          <a:p>
            <a:r>
              <a:rPr lang="en-US" sz="3200" dirty="0"/>
              <a:t>The training process is broken done in a series of </a:t>
            </a:r>
            <a:r>
              <a:rPr lang="en-US" sz="3200" b="1" i="1" dirty="0">
                <a:hlinkClick r:id="rId2"/>
              </a:rPr>
              <a:t>epochs</a:t>
            </a:r>
            <a:endParaRPr lang="en-US" sz="3200" b="1" i="1" dirty="0"/>
          </a:p>
          <a:p>
            <a:pPr lvl="1"/>
            <a:r>
              <a:rPr lang="en-US" sz="2800" dirty="0"/>
              <a:t>In each epoch, all training data run through the system to adjust the NN parameters</a:t>
            </a:r>
          </a:p>
          <a:p>
            <a:r>
              <a:rPr lang="en-US" sz="3200" dirty="0"/>
              <a:t>Process ends after a fixed # of epochs or when </a:t>
            </a:r>
            <a:r>
              <a:rPr lang="en-US" sz="3200" b="1" dirty="0"/>
              <a:t>error rate</a:t>
            </a:r>
            <a:r>
              <a:rPr lang="en-US" sz="3200" dirty="0"/>
              <a:t> flattens or starts increasing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E42DC-8680-B74E-AE54-CA771E495F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72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DDF24-D351-DA4E-81A5-B4353F060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0723" y="152400"/>
            <a:ext cx="2609850" cy="2011133"/>
          </a:xfrm>
        </p:spPr>
        <p:txBody>
          <a:bodyPr/>
          <a:lstStyle/>
          <a:p>
            <a:pPr algn="r"/>
            <a:r>
              <a:rPr lang="en-US" sz="4800"/>
              <a:t>Typical</a:t>
            </a:r>
            <a:br>
              <a:rPr lang="en-US" sz="4800"/>
            </a:br>
            <a:r>
              <a:rPr lang="en-US" sz="4800"/>
              <a:t>Training</a:t>
            </a:r>
            <a:br>
              <a:rPr lang="en-US" sz="4800"/>
            </a:br>
            <a:r>
              <a:rPr lang="en-US" sz="4800"/>
              <a:t>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E6586-C35E-A84D-86FA-F3F89F089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50" y="111778"/>
            <a:ext cx="8420100" cy="4103511"/>
          </a:xfrm>
        </p:spPr>
        <p:txBody>
          <a:bodyPr/>
          <a:lstStyle/>
          <a:p>
            <a:r>
              <a:rPr lang="en-US" sz="3200" dirty="0"/>
              <a:t>Divide training data into batches of</a:t>
            </a:r>
            <a:br>
              <a:rPr lang="en-US" sz="3200" dirty="0"/>
            </a:br>
            <a:r>
              <a:rPr lang="en-US" sz="3200" dirty="0"/>
              <a:t>instances (e.g., batch size = 10)</a:t>
            </a:r>
          </a:p>
          <a:p>
            <a:r>
              <a:rPr lang="en-US" sz="3200" dirty="0"/>
              <a:t>For each epoch:</a:t>
            </a:r>
          </a:p>
          <a:p>
            <a:pPr marL="403225" lvl="1" indent="-104775"/>
            <a:r>
              <a:rPr lang="en-US" sz="2800" dirty="0"/>
              <a:t>For each batch:</a:t>
            </a:r>
          </a:p>
          <a:p>
            <a:pPr marL="742950" lvl="2" indent="-280988"/>
            <a:r>
              <a:rPr lang="en-US" sz="2600" dirty="0"/>
              <a:t>Instances run through network, noting difference between predicted and actual value</a:t>
            </a:r>
          </a:p>
          <a:p>
            <a:pPr marL="742950" lvl="2" indent="-280988"/>
            <a:r>
              <a:rPr lang="en-US" sz="2600" dirty="0"/>
              <a:t>Backpropagation used to adjust connection weights</a:t>
            </a:r>
          </a:p>
          <a:p>
            <a:pPr marL="522288" lvl="1" indent="-223838"/>
            <a:r>
              <a:rPr lang="en-US" sz="2800" dirty="0"/>
              <a:t>Stop when training loss flatten out</a:t>
            </a:r>
          </a:p>
          <a:p>
            <a:r>
              <a:rPr lang="en-US" sz="3400" dirty="0"/>
              <a:t>If test loss is too high, then try</a:t>
            </a:r>
          </a:p>
          <a:p>
            <a:pPr lvl="1"/>
            <a:r>
              <a:rPr lang="en-US" sz="2800" dirty="0"/>
              <a:t>Adding additional hidden layers</a:t>
            </a:r>
          </a:p>
          <a:p>
            <a:pPr lvl="1"/>
            <a:r>
              <a:rPr lang="en-US" sz="2800" dirty="0"/>
              <a:t>Adding more features to inputs</a:t>
            </a:r>
          </a:p>
          <a:p>
            <a:pPr lvl="1"/>
            <a:r>
              <a:rPr lang="en-US" sz="2800" dirty="0"/>
              <a:t>Adjusting hyperparameters (e.g., learning rate)</a:t>
            </a:r>
          </a:p>
          <a:p>
            <a:pPr lvl="1"/>
            <a:r>
              <a:rPr lang="en-US" sz="2800" dirty="0"/>
              <a:t>Get more training data</a:t>
            </a:r>
          </a:p>
          <a:p>
            <a:pPr lvl="1"/>
            <a:endParaRPr lang="en-US" sz="30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91E6C-C85D-7642-853B-9DF477F234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3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C76A-A9C7-D546-9031-6618782F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59764"/>
            <a:ext cx="7772400" cy="1143000"/>
          </a:xfrm>
        </p:spPr>
        <p:txBody>
          <a:bodyPr/>
          <a:lstStyle/>
          <a:p>
            <a:r>
              <a:rPr lang="en-US">
                <a:hlinkClick r:id="rId2"/>
              </a:rPr>
              <a:t>Hyperparameters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146175-1196-A749-8F8E-4C5E46AE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09635"/>
            <a:ext cx="7772400" cy="4814965"/>
          </a:xfrm>
        </p:spPr>
        <p:txBody>
          <a:bodyPr/>
          <a:lstStyle/>
          <a:p>
            <a:r>
              <a:rPr lang="en-US" sz="3200"/>
              <a:t>Parameters whose values are set</a:t>
            </a:r>
            <a:br>
              <a:rPr lang="en-US" sz="3200"/>
            </a:br>
            <a:r>
              <a:rPr lang="en-US" sz="3200"/>
              <a:t>before the learning process begins</a:t>
            </a:r>
          </a:p>
          <a:p>
            <a:r>
              <a:rPr lang="en-US" sz="3200"/>
              <a:t>Basic neural network hyperparameters</a:t>
            </a:r>
          </a:p>
          <a:p>
            <a:pPr lvl="1"/>
            <a:r>
              <a:rPr lang="en-US" sz="3200"/>
              <a:t>Learning rate  (e.g., 0.03)</a:t>
            </a:r>
          </a:p>
          <a:p>
            <a:pPr lvl="1"/>
            <a:r>
              <a:rPr lang="en-US" sz="3200"/>
              <a:t>Activation function (e.g., </a:t>
            </a:r>
            <a:r>
              <a:rPr lang="en-US" sz="3200" err="1"/>
              <a:t>ReLU</a:t>
            </a:r>
            <a:r>
              <a:rPr lang="en-US" sz="3200"/>
              <a:t>)</a:t>
            </a:r>
          </a:p>
          <a:p>
            <a:pPr lvl="1"/>
            <a:r>
              <a:rPr lang="en-US" sz="3200"/>
              <a:t>Regularization (e.g., L2)</a:t>
            </a:r>
          </a:p>
          <a:p>
            <a:pPr lvl="1"/>
            <a:r>
              <a:rPr lang="en-US" sz="3200"/>
              <a:t>Regularization rate (e.g., 0.1)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7CD6F-D6C8-474D-A84D-616DF23FB4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74CE1-F824-084B-ACEE-30CA4BA40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359764"/>
            <a:ext cx="15494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867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AAAEC-31BD-AF41-9E24-E0784B77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pPr algn="l"/>
            <a:r>
              <a:rPr lang="en-US" sz="4400">
                <a:hlinkClick r:id="rId2"/>
              </a:rPr>
              <a:t>Learning rate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231B-2CD7-3A48-A20E-A7356F64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700" y="1752600"/>
            <a:ext cx="9004300" cy="5105400"/>
          </a:xfrm>
        </p:spPr>
        <p:txBody>
          <a:bodyPr/>
          <a:lstStyle/>
          <a:p>
            <a:r>
              <a:rPr lang="en-US" sz="3200" dirty="0">
                <a:hlinkClick r:id="rId3"/>
              </a:rPr>
              <a:t>Gradient descent</a:t>
            </a:r>
            <a:r>
              <a:rPr lang="en-US" sz="3200" dirty="0"/>
              <a:t> used in</a:t>
            </a:r>
            <a:br>
              <a:rPr lang="en-US" sz="3200" dirty="0"/>
            </a:br>
            <a:r>
              <a:rPr lang="en-US" sz="3200" dirty="0"/>
              <a:t>backpropagation to adjust</a:t>
            </a:r>
            <a:br>
              <a:rPr lang="en-US" sz="3200" dirty="0"/>
            </a:br>
            <a:r>
              <a:rPr lang="en-US" sz="3200" dirty="0"/>
              <a:t>weights to minimize the loss function</a:t>
            </a:r>
          </a:p>
          <a:p>
            <a:r>
              <a:rPr lang="en-US" sz="3200" dirty="0"/>
              <a:t>Learning rate determines how quickly weights are adjusted each time</a:t>
            </a:r>
          </a:p>
          <a:p>
            <a:r>
              <a:rPr lang="en-US" sz="3200" dirty="0"/>
              <a:t>If too high, we may miss some or most minima</a:t>
            </a:r>
          </a:p>
          <a:p>
            <a:pPr lvl="1"/>
            <a:r>
              <a:rPr lang="en-US" sz="2800" dirty="0"/>
              <a:t>Result: erratic performance or never achieving a low loss</a:t>
            </a:r>
          </a:p>
          <a:p>
            <a:r>
              <a:rPr lang="en-US" sz="3200" dirty="0"/>
              <a:t>If too low, learning will take longer than</a:t>
            </a:r>
            <a:br>
              <a:rPr lang="en-US" sz="3200" dirty="0"/>
            </a:br>
            <a:r>
              <a:rPr lang="en-US" sz="3200" dirty="0"/>
              <a:t>necessary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DC403-298A-A64C-8B21-C001EBDE1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50C00-5516-7F46-8DF2-34571F5ED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450" y="209550"/>
            <a:ext cx="3213100" cy="26289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89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AF69-4012-4B4C-8865-2B1634C35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/>
              <a:t>Gradient Descent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03F75-BFE0-A94E-B221-4B62EED9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447800"/>
            <a:ext cx="8229600" cy="4953000"/>
          </a:xfrm>
        </p:spPr>
        <p:txBody>
          <a:bodyPr/>
          <a:lstStyle/>
          <a:p>
            <a:r>
              <a:rPr lang="en-US" sz="3200" dirty="0"/>
              <a:t>Iterative process used in ML to find local minimum in our loss function measuring errors</a:t>
            </a:r>
          </a:p>
          <a:p>
            <a:r>
              <a:rPr lang="en-US" sz="3200" dirty="0"/>
              <a:t>Moves in direction of</a:t>
            </a:r>
            <a:br>
              <a:rPr lang="en-US" sz="3200" dirty="0"/>
            </a:br>
            <a:r>
              <a:rPr lang="en-US" sz="3200" dirty="0"/>
              <a:t>steepest descent</a:t>
            </a:r>
          </a:p>
          <a:p>
            <a:r>
              <a:rPr lang="en-US" sz="3200" dirty="0"/>
              <a:t>Step size decreases as</a:t>
            </a:r>
            <a:br>
              <a:rPr lang="en-US" sz="3200" dirty="0"/>
            </a:br>
            <a:r>
              <a:rPr lang="en-US" sz="3200" dirty="0"/>
              <a:t>steepness lessens to</a:t>
            </a:r>
            <a:br>
              <a:rPr lang="en-US" sz="3200" dirty="0"/>
            </a:br>
            <a:r>
              <a:rPr lang="en-US" sz="3200" dirty="0"/>
              <a:t>avoid missing minima</a:t>
            </a:r>
          </a:p>
          <a:p>
            <a:r>
              <a:rPr lang="en-US" sz="3200" dirty="0"/>
              <a:t>Custom variants for</a:t>
            </a:r>
            <a:br>
              <a:rPr lang="en-US" sz="3200" dirty="0"/>
            </a:br>
            <a:r>
              <a:rPr lang="en-US" sz="3200" dirty="0"/>
              <a:t>NNs include </a:t>
            </a:r>
            <a:r>
              <a:rPr lang="en-US" sz="3200" dirty="0" err="1">
                <a:hlinkClick r:id="rId2"/>
              </a:rPr>
              <a:t>adam</a:t>
            </a:r>
            <a:br>
              <a:rPr lang="en-US" sz="3200" dirty="0">
                <a:hlinkClick r:id="rId2"/>
              </a:rPr>
            </a:br>
            <a:r>
              <a:rPr lang="en-US" sz="3200" dirty="0">
                <a:hlinkClick r:id="rId2"/>
              </a:rPr>
              <a:t>optimization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B3A29-620B-0045-9F75-EEADD2672C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7BE51B-3C5A-7D44-9B15-9309E7BB0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600" y="2819401"/>
            <a:ext cx="4013200" cy="36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469" y="1271752"/>
            <a:ext cx="7315200" cy="3657600"/>
          </a:xfrm>
          <a:prstGeom prst="rect">
            <a:avLst/>
          </a:prstGeom>
        </p:spPr>
      </p:pic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753304" y="233900"/>
            <a:ext cx="6019800" cy="1066800"/>
          </a:xfrm>
        </p:spPr>
        <p:txBody>
          <a:bodyPr/>
          <a:lstStyle/>
          <a:p>
            <a:pPr algn="r"/>
            <a:r>
              <a:rPr lang="en-US" b="1" dirty="0"/>
              <a:t>Neural network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703D5-D9EF-AF48-9526-D4B1BAAF2BD3}"/>
              </a:ext>
            </a:extLst>
          </p:cNvPr>
          <p:cNvSpPr txBox="1"/>
          <p:nvPr/>
        </p:nvSpPr>
        <p:spPr>
          <a:xfrm>
            <a:off x="1676400" y="5552091"/>
            <a:ext cx="885825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Node performs computation via an </a:t>
            </a:r>
            <a:r>
              <a:rPr lang="en-US" sz="2900" b="1" dirty="0">
                <a:latin typeface="Calibri" panose="020F0502020204030204" pitchFamily="34" charset="0"/>
                <a:cs typeface="Calibri" panose="020F0502020204030204" pitchFamily="34" charset="0"/>
              </a:rPr>
              <a:t>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AAAEC-31BD-AF41-9E24-E0784B77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1" y="381000"/>
            <a:ext cx="6301409" cy="1143000"/>
          </a:xfrm>
        </p:spPr>
        <p:txBody>
          <a:bodyPr/>
          <a:lstStyle/>
          <a:p>
            <a:r>
              <a:rPr lang="en-US" sz="4400">
                <a:hlinkClick r:id="rId2"/>
              </a:rPr>
              <a:t>Activation Function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231B-2CD7-3A48-A20E-A7356F64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8100" y="1606550"/>
            <a:ext cx="6324600" cy="4946650"/>
          </a:xfrm>
        </p:spPr>
        <p:txBody>
          <a:bodyPr/>
          <a:lstStyle/>
          <a:p>
            <a:r>
              <a:rPr lang="en-US" sz="3200" dirty="0"/>
              <a:t>Determines a node’s output given weighted sum of its inputs</a:t>
            </a:r>
          </a:p>
          <a:p>
            <a:r>
              <a:rPr lang="en-US" sz="3200" dirty="0"/>
              <a:t>The </a:t>
            </a:r>
            <a:r>
              <a:rPr lang="en-US" sz="3200" dirty="0" err="1"/>
              <a:t>ReLu</a:t>
            </a:r>
            <a:r>
              <a:rPr lang="en-US" sz="3200" dirty="0"/>
              <a:t> (</a:t>
            </a:r>
            <a:r>
              <a:rPr lang="en-US" sz="3200" dirty="0">
                <a:hlinkClick r:id="rId3"/>
              </a:rPr>
              <a:t>rectified linear unit</a:t>
            </a:r>
            <a:r>
              <a:rPr lang="en-US" sz="3200" dirty="0"/>
              <a:t>) is simple and a good choice for most networks</a:t>
            </a:r>
          </a:p>
          <a:p>
            <a:r>
              <a:rPr lang="en-US" sz="3200" dirty="0"/>
              <a:t>Returns zero for negative</a:t>
            </a:r>
            <a:br>
              <a:rPr lang="en-US" sz="3200" dirty="0"/>
            </a:br>
            <a:r>
              <a:rPr lang="en-US" sz="3200" dirty="0"/>
              <a:t>values and its input for</a:t>
            </a:r>
            <a:br>
              <a:rPr lang="en-US" sz="3200" dirty="0"/>
            </a:br>
            <a:r>
              <a:rPr lang="en-US" sz="3200" dirty="0"/>
              <a:t>positive ones</a:t>
            </a:r>
          </a:p>
          <a:p>
            <a:pPr lvl="1"/>
            <a:r>
              <a:rPr lang="en-US" sz="3200" dirty="0"/>
              <a:t>f(x) = max(0,x)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DC403-298A-A64C-8B21-C001EBDE1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FF99B-0212-D04D-B17A-69E1D437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1209" y="152400"/>
            <a:ext cx="1943100" cy="29083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E8574D-0522-874A-B042-82CAB359E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209" y="4191000"/>
            <a:ext cx="3691261" cy="250053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0643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57809"/>
            <a:ext cx="7772400" cy="1143000"/>
          </a:xfrm>
        </p:spPr>
        <p:txBody>
          <a:bodyPr/>
          <a:lstStyle/>
          <a:p>
            <a:r>
              <a:rPr lang="en-US" dirty="0"/>
              <a:t>Common </a:t>
            </a:r>
            <a:r>
              <a:rPr lang="en-US" dirty="0">
                <a:hlinkClick r:id="rId2"/>
              </a:rPr>
              <a:t>Activation Functions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812" y="2590800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2068108" y="5193197"/>
            <a:ext cx="8142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Choice of activation function depends on problem and available computational power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Comprehensive list of activation functions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In practice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F10072-6A68-0E48-B65C-B925995C5600}"/>
              </a:ext>
            </a:extLst>
          </p:cNvPr>
          <p:cNvSpPr txBox="1"/>
          <p:nvPr/>
        </p:nvSpPr>
        <p:spPr>
          <a:xfrm>
            <a:off x="2109160" y="1393484"/>
            <a:ext cx="8066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Define the output of a node given an input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Very simple functions!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AAAEC-31BD-AF41-9E24-E0784B77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6019800" cy="1143000"/>
          </a:xfrm>
        </p:spPr>
        <p:txBody>
          <a:bodyPr/>
          <a:lstStyle/>
          <a:p>
            <a:r>
              <a:rPr lang="en-US" sz="4400">
                <a:hlinkClick r:id="rId2"/>
              </a:rPr>
              <a:t>Regularization</a:t>
            </a:r>
            <a:endParaRPr lang="en-US" sz="4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C231B-2CD7-3A48-A20E-A7356F64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764082"/>
            <a:ext cx="8229600" cy="4953000"/>
          </a:xfrm>
        </p:spPr>
        <p:txBody>
          <a:bodyPr/>
          <a:lstStyle/>
          <a:p>
            <a:r>
              <a:rPr lang="en-US" sz="3200" dirty="0"/>
              <a:t>Parameter to control </a:t>
            </a:r>
            <a:r>
              <a:rPr lang="en-US" sz="3200" dirty="0">
                <a:hlinkClick r:id="rId3"/>
              </a:rPr>
              <a:t>overfitting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3200" dirty="0"/>
              <a:t>i.e. when the model does well on training data but poorly on new, unseen data</a:t>
            </a:r>
          </a:p>
          <a:p>
            <a:r>
              <a:rPr lang="en-US" sz="3200" dirty="0"/>
              <a:t>L2 regularization is the most common</a:t>
            </a:r>
          </a:p>
          <a:p>
            <a:r>
              <a:rPr lang="en-US" sz="3200" dirty="0"/>
              <a:t>Using </a:t>
            </a:r>
            <a:r>
              <a:rPr lang="en-US" sz="3200" dirty="0">
                <a:hlinkClick r:id="rId4"/>
              </a:rPr>
              <a:t>dropout</a:t>
            </a:r>
            <a:r>
              <a:rPr lang="en-US" sz="3200" dirty="0"/>
              <a:t> is another common way of reducing overfitting in neural networks</a:t>
            </a:r>
          </a:p>
          <a:p>
            <a:pPr lvl="1"/>
            <a:r>
              <a:rPr lang="en-US" sz="3200" dirty="0"/>
              <a:t>At each training stage, some nodes in hidden layer temporarily removed (dropped out)</a:t>
            </a:r>
          </a:p>
          <a:p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DC403-298A-A64C-8B21-C001EBDE14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02342-7627-5A41-942B-1A6EE78B5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200" y="152400"/>
            <a:ext cx="1981200" cy="198120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7520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D9C5A2-D618-C95B-FF9B-64BA00D9F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2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06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A56993-BA1C-C529-3490-78CDABE77C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2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317BA2-66CE-0946-55F2-B6C6E39BF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2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2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5C8403-9FB7-F304-E941-24398CF7B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192" y="643466"/>
            <a:ext cx="720961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38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4FD35-B3AE-D941-ABCF-F2E2E932A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2401"/>
            <a:ext cx="7772400" cy="1354667"/>
          </a:xfrm>
        </p:spPr>
        <p:txBody>
          <a:bodyPr/>
          <a:lstStyle/>
          <a:p>
            <a:pPr algn="l"/>
            <a:r>
              <a:rPr lang="en-US" sz="4400" dirty="0">
                <a:hlinkClick r:id="rId2"/>
              </a:rPr>
              <a:t>Hyperparameter optimization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DD397-D12E-B440-B34A-0C7C238E8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676400"/>
            <a:ext cx="7772400" cy="4876800"/>
          </a:xfrm>
        </p:spPr>
        <p:txBody>
          <a:bodyPr/>
          <a:lstStyle/>
          <a:p>
            <a:r>
              <a:rPr lang="en-US" sz="3200" dirty="0"/>
              <a:t>How do we find the best settings for these hyperparameters? </a:t>
            </a:r>
          </a:p>
          <a:p>
            <a:r>
              <a:rPr lang="en-US" sz="3200" dirty="0"/>
              <a:t>Experimentation </a:t>
            </a:r>
          </a:p>
          <a:p>
            <a:pPr lvl="1"/>
            <a:r>
              <a:rPr lang="en-US" sz="2800" dirty="0"/>
              <a:t>Experiment with a range of different settings (e.g., for learning rate) via multiple runs</a:t>
            </a:r>
          </a:p>
          <a:p>
            <a:pPr lvl="1"/>
            <a:r>
              <a:rPr lang="en-US" sz="2800" dirty="0"/>
              <a:t>Use a </a:t>
            </a:r>
            <a:r>
              <a:rPr lang="en-US" sz="2800" dirty="0">
                <a:hlinkClick r:id="rId3"/>
              </a:rPr>
              <a:t>grid search </a:t>
            </a:r>
            <a:r>
              <a:rPr lang="en-US" sz="2800" dirty="0"/>
              <a:t>tool, e.g., </a:t>
            </a:r>
            <a:r>
              <a:rPr lang="en-US" sz="2800" dirty="0">
                <a:hlinkClick r:id="rId4"/>
              </a:rPr>
              <a:t>scikit learn’s</a:t>
            </a:r>
            <a:endParaRPr lang="en-US" sz="2800" dirty="0"/>
          </a:p>
          <a:p>
            <a:r>
              <a:rPr lang="en-US" sz="3200" dirty="0"/>
              <a:t>Experience</a:t>
            </a:r>
          </a:p>
          <a:p>
            <a:pPr lvl="1"/>
            <a:r>
              <a:rPr lang="en-US" sz="2800" dirty="0"/>
              <a:t>Similar problems with similar data will probably benefit from similar settings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45271-5B4C-694B-B468-4307DBAB5A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26" name="Picture 2" descr="Parameter Optimization Loop Start – KNIME Hub">
            <a:extLst>
              <a:ext uri="{FF2B5EF4-FFF2-40B4-BE49-F238E27FC236}">
                <a16:creationId xmlns:a16="http://schemas.microsoft.com/office/drawing/2014/main" id="{1D1F4CEB-57CF-1845-AB4C-4C512AE3A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-97367"/>
            <a:ext cx="18542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4064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00" y="-315023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  <a:hlinkClick r:id="rId4"/>
              </a:rPr>
              <a:t>http://playground.tensorflow.org/</a:t>
            </a:r>
            <a:endParaRPr lang="en-US" sz="2800" b="1" cap="small" dirty="0">
              <a:latin typeface="Calibri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639162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371600"/>
            <a:ext cx="8229600" cy="5257800"/>
          </a:xfrm>
        </p:spPr>
        <p:txBody>
          <a:bodyPr/>
          <a:lstStyle/>
          <a:p>
            <a:r>
              <a:rPr lang="en-US" sz="3200" dirty="0"/>
              <a:t>Popular open-source deep learning frame-works use Python at top-level; C++ in backend</a:t>
            </a:r>
          </a:p>
          <a:p>
            <a:pPr lvl="1"/>
            <a:r>
              <a:rPr lang="en-US" sz="2800" dirty="0">
                <a:hlinkClick r:id="rId3"/>
              </a:rPr>
              <a:t>TensorFlow</a:t>
            </a:r>
            <a:r>
              <a:rPr lang="en-US" sz="2800" dirty="0"/>
              <a:t> (via Google)</a:t>
            </a:r>
          </a:p>
          <a:p>
            <a:pPr lvl="1"/>
            <a:r>
              <a:rPr lang="en-US" sz="2800" dirty="0">
                <a:hlinkClick r:id="rId4"/>
              </a:rPr>
              <a:t>Keras</a:t>
            </a:r>
            <a:r>
              <a:rPr lang="en-US" sz="2800" dirty="0"/>
              <a:t> (Open Source, now TensorFlow’s I/F) </a:t>
            </a:r>
          </a:p>
          <a:p>
            <a:pPr lvl="1"/>
            <a:r>
              <a:rPr lang="en-US" sz="2800" dirty="0">
                <a:hlinkClick r:id="rId5"/>
              </a:rPr>
              <a:t>PyTorch</a:t>
            </a:r>
            <a:r>
              <a:rPr lang="en-US" sz="2800" dirty="0"/>
              <a:t> (via Facebook)</a:t>
            </a:r>
          </a:p>
          <a:p>
            <a:pPr lvl="1"/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MxNet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(Apache)</a:t>
            </a:r>
          </a:p>
          <a:p>
            <a:pPr lvl="1"/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Caffe</a:t>
            </a:r>
            <a:r>
              <a:rPr lang="en-US" sz="28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 (Berkeley) </a:t>
            </a:r>
          </a:p>
          <a:p>
            <a:r>
              <a:rPr lang="en-US" sz="3200" dirty="0"/>
              <a:t>TensorFlow and PyTorch now dominate; both make it easy to specify a complicated network</a:t>
            </a:r>
          </a:p>
          <a:p>
            <a:r>
              <a:rPr lang="en-US" sz="3200" dirty="0" err="1"/>
              <a:t>Keras</a:t>
            </a:r>
            <a:r>
              <a:rPr lang="en-US" sz="3200" dirty="0"/>
              <a:t> is now part of </a:t>
            </a:r>
            <a:r>
              <a:rPr lang="en-US" sz="3200" dirty="0" err="1"/>
              <a:t>TensorFLow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34619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dirty="0"/>
              <a:t>Not with a perceptron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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0759" y="1542081"/>
            <a:ext cx="76962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Consider Boolean operators (and, or, </a:t>
            </a:r>
            <a:r>
              <a:rPr lang="en-US" sz="3200" dirty="0" err="1"/>
              <a:t>xor</a:t>
            </a:r>
            <a:r>
              <a:rPr lang="en-US" sz="3200" dirty="0"/>
              <a:t>) with four possible inputs: 00 01 10 11</a:t>
            </a:r>
            <a:endParaRPr lang="en-US" sz="3200" i="1" dirty="0"/>
          </a:p>
        </p:txBody>
      </p:sp>
      <p:pic>
        <p:nvPicPr>
          <p:cNvPr id="6" name="Picture 5" descr="perceptron-lin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1" y="2819400"/>
            <a:ext cx="7740877" cy="2717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1C6094-464A-FF43-A10E-9C518D3B6343}"/>
              </a:ext>
            </a:extLst>
          </p:cNvPr>
          <p:cNvSpPr txBox="1">
            <a:spLocks/>
          </p:cNvSpPr>
          <p:nvPr/>
        </p:nvSpPr>
        <p:spPr bwMode="auto">
          <a:xfrm>
            <a:off x="2330677" y="5658603"/>
            <a:ext cx="7696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  <a:lvl2pPr marL="566738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charset="-128"/>
              </a:defRPr>
            </a:lvl2pPr>
            <a:lvl3pPr marL="914400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charset="-128"/>
              </a:defRPr>
            </a:lvl3pPr>
            <a:lvl4pPr marL="12541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4pPr>
            <a:lvl5pPr marL="16017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ＭＳ Ｐゴシック" charset="-128"/>
              </a:defRPr>
            </a:lvl5pPr>
            <a:lvl6pPr marL="20589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5161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29733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430588" indent="-2333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None/>
            </a:pPr>
            <a:r>
              <a:rPr lang="en-US" sz="3200" kern="0" dirty="0">
                <a:solidFill>
                  <a:srgbClr val="000000"/>
                </a:solidFill>
              </a:rPr>
              <a:t>Training examples are </a:t>
            </a:r>
            <a:r>
              <a:rPr lang="en-US" sz="3200" b="1" kern="0" dirty="0">
                <a:solidFill>
                  <a:srgbClr val="FF0000"/>
                </a:solidFill>
              </a:rPr>
              <a:t>not linearly separable </a:t>
            </a:r>
            <a:r>
              <a:rPr lang="en-US" sz="3200" kern="0" dirty="0">
                <a:solidFill>
                  <a:srgbClr val="000000"/>
                </a:solidFill>
              </a:rPr>
              <a:t>for one case: </a:t>
            </a:r>
            <a:r>
              <a:rPr lang="en-US" sz="3200" i="1" kern="0" dirty="0">
                <a:solidFill>
                  <a:srgbClr val="000000"/>
                </a:solidFill>
              </a:rPr>
              <a:t>sum=1 </a:t>
            </a:r>
            <a:r>
              <a:rPr lang="en-US" sz="3200" i="1" kern="0" dirty="0" err="1">
                <a:solidFill>
                  <a:srgbClr val="000000"/>
                </a:solidFill>
              </a:rPr>
              <a:t>iff</a:t>
            </a:r>
            <a:r>
              <a:rPr lang="en-US" sz="3200" i="1" kern="0" dirty="0">
                <a:solidFill>
                  <a:srgbClr val="000000"/>
                </a:solidFill>
              </a:rPr>
              <a:t> x1 </a:t>
            </a:r>
            <a:r>
              <a:rPr lang="en-US" sz="3200" i="1" kern="0" dirty="0" err="1">
                <a:solidFill>
                  <a:srgbClr val="000000"/>
                </a:solidFill>
              </a:rPr>
              <a:t>xor</a:t>
            </a:r>
            <a:r>
              <a:rPr lang="en-US" sz="3200" i="1" kern="0" dirty="0">
                <a:solidFill>
                  <a:srgbClr val="000000"/>
                </a:solidFill>
              </a:rPr>
              <a:t> x2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E376D9-4105-0C46-8BC6-D8D1CFE8BB51}"/>
              </a:ext>
            </a:extLst>
          </p:cNvPr>
          <p:cNvSpPr/>
          <p:nvPr/>
        </p:nvSpPr>
        <p:spPr bwMode="auto">
          <a:xfrm>
            <a:off x="7620000" y="2667001"/>
            <a:ext cx="2743200" cy="2991603"/>
          </a:xfrm>
          <a:prstGeom prst="rect">
            <a:avLst/>
          </a:prstGeom>
          <a:noFill/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14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3CD95-0D1B-4147-9C0D-3AD59C2D9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Keras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DAB5-A7BA-704E-8162-F9EB0211D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120" y="1295400"/>
            <a:ext cx="8361680" cy="5105400"/>
          </a:xfrm>
        </p:spPr>
        <p:txBody>
          <a:bodyPr/>
          <a:lstStyle/>
          <a:p>
            <a:r>
              <a:rPr lang="en-US" sz="3200" dirty="0"/>
              <a:t>“Deep learning for humans”</a:t>
            </a:r>
          </a:p>
          <a:p>
            <a:r>
              <a:rPr lang="en-US" sz="3200" dirty="0"/>
              <a:t>A popular API works with TensorFlow provides good support at architecture level</a:t>
            </a:r>
          </a:p>
          <a:p>
            <a:r>
              <a:rPr lang="en-US" sz="3200" dirty="0" err="1"/>
              <a:t>Keras</a:t>
            </a:r>
            <a:r>
              <a:rPr lang="en-US" sz="3200" dirty="0"/>
              <a:t> (v2.4 +) only supports TensorFlow</a:t>
            </a:r>
          </a:p>
          <a:p>
            <a:r>
              <a:rPr lang="en-US" sz="3200" dirty="0"/>
              <a:t>Supports CNNs and RNNs and common utility layers like dropout, batch normalization and pooling</a:t>
            </a:r>
          </a:p>
          <a:p>
            <a:r>
              <a:rPr lang="en-US" sz="3200" dirty="0"/>
              <a:t>Coding neural networks used to be harder; </a:t>
            </a:r>
            <a:r>
              <a:rPr lang="en-US" sz="3200" dirty="0" err="1"/>
              <a:t>Keras</a:t>
            </a:r>
            <a:r>
              <a:rPr lang="en-US" sz="3200" dirty="0"/>
              <a:t> made it easier and more accessible</a:t>
            </a:r>
          </a:p>
          <a:p>
            <a:r>
              <a:rPr lang="en-US" sz="3200" dirty="0"/>
              <a:t>Documentation: </a:t>
            </a:r>
            <a:r>
              <a:rPr lang="en-US" sz="3200" dirty="0">
                <a:hlinkClick r:id="rId3"/>
              </a:rPr>
              <a:t>https://keras.io/</a:t>
            </a:r>
            <a:endParaRPr lang="en-US" sz="3200" dirty="0"/>
          </a:p>
        </p:txBody>
      </p:sp>
      <p:pic>
        <p:nvPicPr>
          <p:cNvPr id="60418" name="Picture 2" descr="Keras - Wikipedia">
            <a:extLst>
              <a:ext uri="{FF2B5EF4-FFF2-40B4-BE49-F238E27FC236}">
                <a16:creationId xmlns:a16="http://schemas.microsoft.com/office/drawing/2014/main" id="{FE286723-8350-614F-B307-94A9DC6AC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00" y="228600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5400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A9AD-910D-C86C-0C5C-FD85E929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2FEA6-0A0D-00B8-25D4-8CE27C99E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376318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4C5A-8F49-694F-8790-DDAF9D7AB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r>
              <a:rPr lang="en-US" sz="4400" dirty="0"/>
              <a:t>New problems are surfaced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F1E40-683A-B84D-95E1-AA5915C547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524000"/>
            <a:ext cx="8001000" cy="4800600"/>
          </a:xfrm>
        </p:spPr>
        <p:txBody>
          <a:bodyPr/>
          <a:lstStyle/>
          <a:p>
            <a:pPr marL="293688" indent="-293688">
              <a:lnSpc>
                <a:spcPct val="110000"/>
              </a:lnSpc>
            </a:pPr>
            <a:r>
              <a:rPr lang="en" sz="3200" dirty="0"/>
              <a:t>2010s was a decade of domain applications</a:t>
            </a:r>
          </a:p>
          <a:p>
            <a:pPr marL="293688" indent="-293688">
              <a:lnSpc>
                <a:spcPct val="110000"/>
              </a:lnSpc>
            </a:pPr>
            <a:r>
              <a:rPr lang="en" sz="3200" dirty="0"/>
              <a:t>These came with new problems, e.g.,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Images are too highly dimensioned!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Variable-length problems cause gradient problems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data is rarely labeled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Neural nets are uninterpretable</a:t>
            </a:r>
          </a:p>
          <a:p>
            <a:pPr marL="463550" lvl="1" indent="-23177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US" sz="2800" dirty="0"/>
              <a:t>Training complex models required days or weeks</a:t>
            </a:r>
          </a:p>
          <a:p>
            <a:pPr marL="293688" indent="-2794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3200" dirty="0"/>
              <a:t>This led to many new “deep learning” neural network models</a:t>
            </a:r>
          </a:p>
          <a:p>
            <a:pPr marL="0" indent="-109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lang="en-US" sz="3200" dirty="0"/>
          </a:p>
          <a:p>
            <a:pPr marL="0" indent="0">
              <a:lnSpc>
                <a:spcPct val="11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89760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The architecture of VGG-16 model. To represent different depth levels,... |  Download Scientific Diagram">
            <a:extLst>
              <a:ext uri="{FF2B5EF4-FFF2-40B4-BE49-F238E27FC236}">
                <a16:creationId xmlns:a16="http://schemas.microsoft.com/office/drawing/2014/main" id="{CC1CF72B-F2E8-3D4F-9B5E-49210E21E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455670"/>
            <a:ext cx="7543800" cy="347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EDA310-4524-5C47-8D39-EF812DAE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Deep Learning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86FA7-69AF-2D41-A5CC-9A7AA245A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990600"/>
            <a:ext cx="8305800" cy="2715492"/>
          </a:xfrm>
        </p:spPr>
        <p:txBody>
          <a:bodyPr/>
          <a:lstStyle/>
          <a:p>
            <a:r>
              <a:rPr lang="en-US" sz="3200" dirty="0"/>
              <a:t>Deep learning refers to models going beyond simple feed-forward multi-level perceptron</a:t>
            </a:r>
          </a:p>
          <a:p>
            <a:pPr lvl="1"/>
            <a:r>
              <a:rPr lang="en-US" sz="2800" dirty="0"/>
              <a:t>Though it was used in a ML context as early as 1986</a:t>
            </a:r>
          </a:p>
          <a:p>
            <a:r>
              <a:rPr lang="en-US" sz="3200" dirty="0"/>
              <a:t> “deep” refers to the models having many layers (e.g., 10-20) that do different things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88F9F9-E5FA-7149-844E-EE8AEC5C7E98}"/>
              </a:ext>
            </a:extLst>
          </p:cNvPr>
          <p:cNvSpPr txBox="1"/>
          <p:nvPr/>
        </p:nvSpPr>
        <p:spPr>
          <a:xfrm>
            <a:off x="1752601" y="6322367"/>
            <a:ext cx="4502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4"/>
              </a:rPr>
              <a:t>VGG16 CNN model </a:t>
            </a:r>
            <a:r>
              <a:rPr lang="en-US" dirty="0"/>
              <a:t>for image processing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518E0-C604-DD42-BF5F-DFE2842E6568}"/>
              </a:ext>
            </a:extLst>
          </p:cNvPr>
          <p:cNvSpPr txBox="1"/>
          <p:nvPr/>
        </p:nvSpPr>
        <p:spPr>
          <a:xfrm>
            <a:off x="5337190" y="5591654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22 layers!</a:t>
            </a:r>
          </a:p>
        </p:txBody>
      </p:sp>
    </p:spTree>
    <p:extLst>
      <p:ext uri="{BB962C8B-B14F-4D97-AF65-F5344CB8AC3E}">
        <p14:creationId xmlns:p14="http://schemas.microsoft.com/office/powerpoint/2010/main" val="21636165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1295400"/>
            <a:ext cx="7924800" cy="54102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</a:t>
            </a:r>
            <a:r>
              <a:rPr lang="en-US" sz="3200" b="1" dirty="0"/>
              <a:t>C</a:t>
            </a:r>
            <a:r>
              <a:rPr lang="en-US" sz="3200" dirty="0"/>
              <a:t>onvolutional </a:t>
            </a:r>
            <a:r>
              <a:rPr lang="en-US" sz="3200" b="1" dirty="0"/>
              <a:t>N</a:t>
            </a:r>
            <a:r>
              <a:rPr lang="en-US" sz="3200" dirty="0"/>
              <a:t>eural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RNN: </a:t>
            </a:r>
            <a:r>
              <a:rPr lang="en-US" sz="3200" b="1" dirty="0"/>
              <a:t>R</a:t>
            </a:r>
            <a:r>
              <a:rPr lang="en-US" sz="3200" dirty="0"/>
              <a:t>ecurrent </a:t>
            </a:r>
            <a:r>
              <a:rPr lang="en-US" sz="3200" b="1" dirty="0"/>
              <a:t>N</a:t>
            </a:r>
            <a:r>
              <a:rPr lang="en-US" sz="3200" dirty="0"/>
              <a:t>eural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LSTM: </a:t>
            </a:r>
            <a:r>
              <a:rPr lang="en-US" sz="3200" b="1" dirty="0"/>
              <a:t>L</a:t>
            </a:r>
            <a:r>
              <a:rPr lang="en-US" sz="3200" dirty="0"/>
              <a:t>ong Short </a:t>
            </a:r>
            <a:r>
              <a:rPr lang="en-US" sz="3200" b="1" dirty="0"/>
              <a:t>T</a:t>
            </a:r>
            <a:r>
              <a:rPr lang="en-US" sz="3200" dirty="0"/>
              <a:t>erm </a:t>
            </a:r>
            <a:r>
              <a:rPr lang="en-US" sz="3200" b="1" dirty="0"/>
              <a:t>M</a:t>
            </a:r>
            <a:r>
              <a:rPr lang="en-US" sz="3200" dirty="0"/>
              <a:t>emory</a:t>
            </a:r>
          </a:p>
          <a:p>
            <a:pPr marL="347663" indent="-222250"/>
            <a:r>
              <a:rPr lang="en-US" sz="3200" dirty="0"/>
              <a:t>GAN: </a:t>
            </a:r>
            <a:r>
              <a:rPr lang="en-US" sz="3200" b="1" dirty="0"/>
              <a:t>G</a:t>
            </a:r>
            <a:r>
              <a:rPr lang="en-US" sz="3200" dirty="0"/>
              <a:t>enerative </a:t>
            </a:r>
            <a:r>
              <a:rPr lang="en-US" sz="3200" b="1" dirty="0"/>
              <a:t>A</a:t>
            </a:r>
            <a:r>
              <a:rPr lang="en-US" sz="3200" dirty="0"/>
              <a:t>dversarial </a:t>
            </a:r>
            <a:r>
              <a:rPr lang="en-US" sz="3200" b="1" dirty="0"/>
              <a:t>N</a:t>
            </a:r>
            <a:r>
              <a:rPr lang="en-US" sz="3200" dirty="0"/>
              <a:t>etwork</a:t>
            </a:r>
          </a:p>
          <a:p>
            <a:pPr marL="347663" indent="-222250"/>
            <a:r>
              <a:rPr lang="en-US" sz="3200" dirty="0"/>
              <a:t>Transformers: generating output sequence from input sequence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-76200"/>
            <a:ext cx="84582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CNN: Convolutional Neural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442" y="3581400"/>
            <a:ext cx="7914958" cy="1828800"/>
          </a:xfrm>
        </p:spPr>
        <p:txBody>
          <a:bodyPr/>
          <a:lstStyle/>
          <a:p>
            <a:r>
              <a:rPr lang="en-US" dirty="0"/>
              <a:t>Good for 2D image processing: classification, object recognition, automobile lane tracking, etc.</a:t>
            </a:r>
          </a:p>
          <a:p>
            <a:r>
              <a:rPr lang="en-US" dirty="0"/>
              <a:t>Successive convolution layers learn higher-level features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3"/>
              </a:rPr>
              <a:t>MNIST</a:t>
            </a:r>
            <a:r>
              <a:rPr lang="en-US" dirty="0"/>
              <a:t> data with 70K examples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200" y="990600"/>
            <a:ext cx="7035800" cy="2362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BA859-A25E-D66A-D6CD-99EB830898B4}"/>
              </a:ext>
            </a:extLst>
          </p:cNvPr>
          <p:cNvSpPr txBox="1"/>
          <p:nvPr/>
        </p:nvSpPr>
        <p:spPr>
          <a:xfrm>
            <a:off x="8750300" y="5860239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In-Depth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0"/>
            <a:ext cx="8534400" cy="871192"/>
          </a:xfrm>
        </p:spPr>
        <p:txBody>
          <a:bodyPr/>
          <a:lstStyle/>
          <a:p>
            <a:r>
              <a:rPr lang="en-US" dirty="0">
                <a:hlinkClick r:id="rId3"/>
              </a:rPr>
              <a:t>Keras</a:t>
            </a:r>
            <a:r>
              <a:rPr lang="en-US" dirty="0"/>
              <a:t>: API works with TensorFlow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8CE25D7-5C4B-AA4D-9D82-48E449FCB5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838200"/>
            <a:ext cx="6724650" cy="3055788"/>
          </a:xfrm>
          <a:prstGeom prst="rect">
            <a:avLst/>
          </a:prstGeom>
        </p:spPr>
      </p:pic>
      <p:pic>
        <p:nvPicPr>
          <p:cNvPr id="60418" name="Picture 2" descr="Keras tutorial – build a convolutional neural network in 11 lines –  Adventures in Machine Learning">
            <a:extLst>
              <a:ext uri="{FF2B5EF4-FFF2-40B4-BE49-F238E27FC236}">
                <a16:creationId xmlns:a16="http://schemas.microsoft.com/office/drawing/2014/main" id="{80344E24-7191-3645-A253-6E73E3CAC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4175141"/>
            <a:ext cx="8077200" cy="26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6EF1B-41E4-63C8-2358-A6D2816F2D0D}"/>
              </a:ext>
            </a:extLst>
          </p:cNvPr>
          <p:cNvSpPr txBox="1"/>
          <p:nvPr/>
        </p:nvSpPr>
        <p:spPr>
          <a:xfrm>
            <a:off x="2590800" y="3886200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6"/>
              </a:rPr>
              <a:t>Example from a simple MNIST convolutional network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1741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9F45A75-4CEC-1C39-86FC-547129EE5B9B}"/>
              </a:ext>
            </a:extLst>
          </p:cNvPr>
          <p:cNvGrpSpPr/>
          <p:nvPr/>
        </p:nvGrpSpPr>
        <p:grpSpPr>
          <a:xfrm>
            <a:off x="6252949" y="4153044"/>
            <a:ext cx="4452186" cy="2678399"/>
            <a:chOff x="1758950" y="3389474"/>
            <a:chExt cx="6076922" cy="34142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E5BCD6-6441-A44D-A542-D4BC5D1F1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8950" y="3389474"/>
              <a:ext cx="5626100" cy="33655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EB2CAC-5426-2E48-A54A-37C3A2CC7F60}"/>
                </a:ext>
              </a:extLst>
            </p:cNvPr>
            <p:cNvSpPr txBox="1"/>
            <p:nvPr/>
          </p:nvSpPr>
          <p:spPr>
            <a:xfrm>
              <a:off x="5063167" y="6332903"/>
              <a:ext cx="2772705" cy="4707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from </a:t>
              </a:r>
              <a:r>
                <a:rPr lang="en-US" dirty="0">
                  <a:hlinkClick r:id="rId4"/>
                </a:rPr>
                <a:t>Adam Geitgey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3100" y="228600"/>
            <a:ext cx="8305800" cy="1143000"/>
          </a:xfrm>
        </p:spPr>
        <p:txBody>
          <a:bodyPr/>
          <a:lstStyle/>
          <a:p>
            <a:r>
              <a:rPr lang="en-US" dirty="0">
                <a:hlinkClick r:id="rId5"/>
              </a:rPr>
              <a:t>RNN: Recurrent Neural Networks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752290" y="1327371"/>
            <a:ext cx="7772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a sentence of words</a:t>
            </a:r>
          </a:p>
          <a:p>
            <a:pPr marL="234950" indent="-234950">
              <a:buFont typeface="Arial"/>
              <a:buChar char="•"/>
            </a:pPr>
            <a:r>
              <a:rPr lang="en-US" sz="3200" dirty="0">
                <a:latin typeface="Calibri Regular"/>
                <a:hlinkClick r:id="rId6"/>
              </a:rPr>
              <a:t>LSTM</a:t>
            </a:r>
            <a:r>
              <a:rPr lang="en-US" sz="3200" dirty="0">
                <a:latin typeface="Calibri Regular"/>
              </a:rPr>
              <a:t>: (Long Short Term Memory) a popular architecture that remembers and uses previous N inputs</a:t>
            </a:r>
          </a:p>
          <a:p>
            <a:pPr marL="234950" indent="-234950">
              <a:buFont typeface="Arial"/>
              <a:buChar char="•"/>
            </a:pPr>
            <a:r>
              <a:rPr lang="en-US" sz="3200" dirty="0">
                <a:latin typeface="Calibri Regular"/>
              </a:rPr>
              <a:t>BI-LSTM: knows previous</a:t>
            </a:r>
            <a:br>
              <a:rPr lang="en-US" sz="3200" dirty="0">
                <a:latin typeface="Calibri Regular"/>
              </a:rPr>
            </a:br>
            <a:r>
              <a:rPr lang="en-US" sz="3200" dirty="0">
                <a:latin typeface="Calibri Regular"/>
              </a:rPr>
              <a:t>and upcoming inputs</a:t>
            </a:r>
          </a:p>
          <a:p>
            <a:pPr marL="234950" indent="-234950">
              <a:buFont typeface="Arial"/>
              <a:buChar char="•"/>
            </a:pPr>
            <a:r>
              <a:rPr lang="en-US" sz="3200" dirty="0">
                <a:latin typeface="Calibri Regular"/>
                <a:hlinkClick r:id="rId7"/>
              </a:rPr>
              <a:t>Attention</a:t>
            </a:r>
            <a:r>
              <a:rPr lang="en-US" sz="3200" dirty="0">
                <a:latin typeface="Calibri Regular"/>
              </a:rPr>
              <a:t>: recent idea</a:t>
            </a:r>
            <a:br>
              <a:rPr lang="en-US" sz="3200" dirty="0">
                <a:latin typeface="Calibri Regular"/>
              </a:rPr>
            </a:br>
            <a:r>
              <a:rPr lang="en-US" sz="3200" dirty="0">
                <a:latin typeface="Calibri Regular"/>
              </a:rPr>
              <a:t>that learns long-range</a:t>
            </a:r>
            <a:br>
              <a:rPr lang="en-US" sz="3200" dirty="0">
                <a:latin typeface="Calibri Regular"/>
              </a:rPr>
            </a:br>
            <a:r>
              <a:rPr lang="en-US" sz="3200" dirty="0">
                <a:latin typeface="Calibri Regular"/>
              </a:rPr>
              <a:t>dependencies between</a:t>
            </a:r>
            <a:br>
              <a:rPr lang="en-US" sz="3200" dirty="0">
                <a:latin typeface="Calibri Regular"/>
              </a:rPr>
            </a:br>
            <a:r>
              <a:rPr lang="en-US" sz="3200" dirty="0">
                <a:latin typeface="Calibri Regular"/>
              </a:rPr>
              <a:t>inputs</a:t>
            </a:r>
          </a:p>
        </p:txBody>
      </p:sp>
    </p:spTree>
    <p:extLst>
      <p:ext uri="{BB962C8B-B14F-4D97-AF65-F5344CB8AC3E}">
        <p14:creationId xmlns:p14="http://schemas.microsoft.com/office/powerpoint/2010/main" val="382094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8A0F2-44C9-8E40-ACDD-F3078D5B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25464"/>
            <a:ext cx="8534400" cy="1143000"/>
          </a:xfrm>
        </p:spPr>
        <p:txBody>
          <a:bodyPr/>
          <a:lstStyle/>
          <a:p>
            <a:r>
              <a:rPr lang="en-US" dirty="0"/>
              <a:t>GAN: </a:t>
            </a:r>
            <a:r>
              <a:rPr lang="en-US" dirty="0">
                <a:hlinkClick r:id="rId2"/>
              </a:rPr>
              <a:t>Generative Adversarial Network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4DF16-01CB-FF43-B54F-91ABE5CBF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752600"/>
            <a:ext cx="8001000" cy="4800600"/>
          </a:xfrm>
        </p:spPr>
        <p:txBody>
          <a:bodyPr/>
          <a:lstStyle/>
          <a:p>
            <a:r>
              <a:rPr lang="en-US" sz="3200" dirty="0"/>
              <a:t>System of </a:t>
            </a:r>
            <a:r>
              <a:rPr lang="en-US" sz="3200" b="1" dirty="0"/>
              <a:t>two neural networks </a:t>
            </a:r>
            <a:r>
              <a:rPr lang="en-US" sz="3200" dirty="0"/>
              <a:t>competing against each other in a zero-sum game framework</a:t>
            </a:r>
          </a:p>
          <a:p>
            <a:r>
              <a:rPr lang="en-US" sz="3200" dirty="0"/>
              <a:t>Provides a kind of </a:t>
            </a:r>
            <a:r>
              <a:rPr lang="en-US" sz="3200" b="1" dirty="0"/>
              <a:t>unsupervised learning</a:t>
            </a:r>
            <a:r>
              <a:rPr lang="en-US" sz="3200" dirty="0"/>
              <a:t> that improves the network</a:t>
            </a:r>
          </a:p>
          <a:p>
            <a:r>
              <a:rPr lang="en-US" sz="3200" dirty="0"/>
              <a:t>Introduced by Ian Goodfellow et al. in 2014</a:t>
            </a:r>
          </a:p>
          <a:p>
            <a:r>
              <a:rPr lang="en-US" sz="3200" dirty="0"/>
              <a:t>Can learn to draw samples from a model that is similar to data that we give them</a:t>
            </a:r>
          </a:p>
        </p:txBody>
      </p:sp>
    </p:spTree>
    <p:extLst>
      <p:ext uri="{BB962C8B-B14F-4D97-AF65-F5344CB8AC3E}">
        <p14:creationId xmlns:p14="http://schemas.microsoft.com/office/powerpoint/2010/main" val="26945823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Use Transformer Neural Nets: New in Wolfram Language 12">
            <a:extLst>
              <a:ext uri="{FF2B5EF4-FFF2-40B4-BE49-F238E27FC236}">
                <a16:creationId xmlns:a16="http://schemas.microsoft.com/office/drawing/2014/main" id="{7B89F127-E5AC-6F44-8EF0-5F4E1CF8F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1176877"/>
            <a:ext cx="3382152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B89895-43D6-3B43-BE08-84224B067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82695"/>
            <a:ext cx="7772400" cy="1143000"/>
          </a:xfrm>
        </p:spPr>
        <p:txBody>
          <a:bodyPr/>
          <a:lstStyle/>
          <a:p>
            <a:r>
              <a:rPr lang="en-US" dirty="0">
                <a:hlinkClick r:id="rId3"/>
              </a:rPr>
              <a:t>Transformer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2C752-4394-174F-AED5-91E970019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1425696"/>
            <a:ext cx="7772400" cy="5432305"/>
          </a:xfrm>
        </p:spPr>
        <p:txBody>
          <a:bodyPr/>
          <a:lstStyle/>
          <a:p>
            <a:r>
              <a:rPr lang="en-US" sz="2800" dirty="0"/>
              <a:t>Introduced in 2017 &amp; has largely replaced RNNs</a:t>
            </a:r>
          </a:p>
          <a:p>
            <a:r>
              <a:rPr lang="en-US" sz="2800" dirty="0"/>
              <a:t>Used primarily for natural language &amp; vision</a:t>
            </a:r>
            <a:br>
              <a:rPr lang="en-US" sz="2800" dirty="0"/>
            </a:br>
            <a:r>
              <a:rPr lang="en-US" sz="2800" dirty="0"/>
              <a:t>processing tasks</a:t>
            </a:r>
          </a:p>
          <a:p>
            <a:r>
              <a:rPr lang="en-US" sz="2800" dirty="0"/>
              <a:t>NLP applications ”transform” an</a:t>
            </a:r>
            <a:br>
              <a:rPr lang="en-US" sz="2800" dirty="0"/>
            </a:br>
            <a:r>
              <a:rPr lang="en-US" sz="2800" dirty="0"/>
              <a:t>input text into an output text</a:t>
            </a:r>
          </a:p>
          <a:p>
            <a:pPr lvl="1"/>
            <a:r>
              <a:rPr lang="en-US" sz="2400" dirty="0"/>
              <a:t>E.g., translation, summarization, question</a:t>
            </a:r>
            <a:br>
              <a:rPr lang="en-US" sz="2400" dirty="0"/>
            </a:br>
            <a:r>
              <a:rPr lang="en-US" sz="2400" dirty="0"/>
              <a:t>answering</a:t>
            </a:r>
          </a:p>
          <a:p>
            <a:r>
              <a:rPr lang="en-US" sz="2800" dirty="0"/>
              <a:t>Uses encoder-decoder architecture</a:t>
            </a:r>
            <a:br>
              <a:rPr lang="en-US" sz="2800" dirty="0"/>
            </a:br>
            <a:r>
              <a:rPr lang="en-US" sz="2800" dirty="0"/>
              <a:t>with attention</a:t>
            </a:r>
          </a:p>
          <a:p>
            <a:r>
              <a:rPr lang="en-US" sz="2800" dirty="0"/>
              <a:t>Popular pre-</a:t>
            </a:r>
            <a:r>
              <a:rPr lang="en-US" sz="2800" dirty="0" err="1"/>
              <a:t>trainted</a:t>
            </a:r>
            <a:r>
              <a:rPr lang="en-US" sz="2800" dirty="0"/>
              <a:t> models available,</a:t>
            </a:r>
            <a:br>
              <a:rPr lang="en-US" sz="2800" dirty="0"/>
            </a:br>
            <a:r>
              <a:rPr lang="en-US" sz="2800" dirty="0"/>
              <a:t>e.g. </a:t>
            </a:r>
            <a:r>
              <a:rPr lang="en-US" sz="2800" dirty="0">
                <a:hlinkClick r:id="rId4"/>
              </a:rPr>
              <a:t>BERT</a:t>
            </a:r>
            <a:r>
              <a:rPr lang="en-US" sz="2800" dirty="0"/>
              <a:t> and </a:t>
            </a:r>
            <a:r>
              <a:rPr lang="en-US" sz="2800" dirty="0">
                <a:hlinkClick r:id="rId5"/>
              </a:rPr>
              <a:t>GPT</a:t>
            </a:r>
            <a:r>
              <a:rPr lang="en-US" sz="2800" dirty="0"/>
              <a:t> </a:t>
            </a:r>
          </a:p>
          <a:p>
            <a:pPr marL="339725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6686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636" y="203637"/>
            <a:ext cx="6370887" cy="3712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0" y="203639"/>
            <a:ext cx="3026764" cy="2302641"/>
          </a:xfrm>
        </p:spPr>
        <p:txBody>
          <a:bodyPr/>
          <a:lstStyle/>
          <a:p>
            <a:pPr algn="r"/>
            <a:r>
              <a:rPr lang="en-US" sz="4400" dirty="0">
                <a:hlinkClick r:id="rId3"/>
              </a:rPr>
              <a:t>MLP</a:t>
            </a:r>
            <a:r>
              <a:rPr lang="en-US" sz="4400" dirty="0"/>
              <a:t>:</a:t>
            </a:r>
            <a:br>
              <a:rPr lang="en-US" sz="4400" dirty="0"/>
            </a:br>
            <a:r>
              <a:rPr lang="en-US" sz="4400" dirty="0"/>
              <a:t>Multilayer</a:t>
            </a:r>
            <a:br>
              <a:rPr lang="en-US" sz="4400" dirty="0"/>
            </a:br>
            <a:r>
              <a:rPr lang="en-US" sz="4400" dirty="0"/>
              <a:t>Perceptron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1943100" y="4099818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 ≥ 1 “hidden layers” between inputs &amp; output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Can compute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non-linear functions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(why?)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Training: adjust weights slightly to reduce error between output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y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and target value 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t; 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repeat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Introduced in 1980s, still used today</a:t>
            </a:r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7A85B31-E688-C748-B898-36774FEC3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465443"/>
            <a:ext cx="4949132" cy="3463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316992"/>
            <a:ext cx="7772400" cy="1143000"/>
          </a:xfrm>
        </p:spPr>
        <p:txBody>
          <a:bodyPr/>
          <a:lstStyle/>
          <a:p>
            <a:r>
              <a:rPr lang="en-US" dirty="0"/>
              <a:t>NNs 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95400"/>
            <a:ext cx="8153400" cy="2209800"/>
          </a:xfrm>
        </p:spPr>
        <p:txBody>
          <a:bodyPr/>
          <a:lstStyle/>
          <a:p>
            <a:r>
              <a:rPr lang="en-US" sz="2800" dirty="0"/>
              <a:t>Neural networks effective for </a:t>
            </a:r>
            <a:r>
              <a:rPr lang="en-US" sz="2800" dirty="0">
                <a:hlinkClick r:id="rId3"/>
              </a:rPr>
              <a:t>transfer learning</a:t>
            </a:r>
            <a:endParaRPr lang="en-US" sz="2800" dirty="0"/>
          </a:p>
          <a:p>
            <a:pPr marL="339725" lvl="1" indent="0">
              <a:buNone/>
            </a:pPr>
            <a:r>
              <a:rPr lang="en-US" sz="2400" dirty="0"/>
              <a:t>Using parts of a model trained on a task as an initial model to train on a different task</a:t>
            </a:r>
          </a:p>
          <a:p>
            <a:r>
              <a:rPr lang="en-US" sz="2800" dirty="0"/>
              <a:t>Particularly effective for image recognition and language understanding tasks</a:t>
            </a:r>
          </a:p>
        </p:txBody>
      </p:sp>
    </p:spTree>
    <p:extLst>
      <p:ext uri="{BB962C8B-B14F-4D97-AF65-F5344CB8AC3E}">
        <p14:creationId xmlns:p14="http://schemas.microsoft.com/office/powerpoint/2010/main" val="2506579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A947F-8B23-8C4A-9600-DE8C3E99C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316992"/>
            <a:ext cx="7772400" cy="1143000"/>
          </a:xfrm>
        </p:spPr>
        <p:txBody>
          <a:bodyPr/>
          <a:lstStyle/>
          <a:p>
            <a:r>
              <a:rPr lang="en-US" dirty="0"/>
              <a:t>Good at Transfer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3B043-58EB-8F4E-9AF3-0C6C436A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4896" y="1219200"/>
            <a:ext cx="8528304" cy="2209800"/>
          </a:xfrm>
        </p:spPr>
        <p:txBody>
          <a:bodyPr/>
          <a:lstStyle/>
          <a:p>
            <a:r>
              <a:rPr lang="en-US" sz="3000" dirty="0"/>
              <a:t>For images,  the initial stages of a model  learn high-level visual features (lines, edges) from pixels</a:t>
            </a:r>
          </a:p>
          <a:p>
            <a:r>
              <a:rPr lang="en-US" sz="3000" dirty="0"/>
              <a:t>Final stages predict task-specific labels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8A903-51E0-6741-B727-DCD597C56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183" y="2807208"/>
            <a:ext cx="8893443" cy="3624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7361B3-1282-2345-969D-74BDC8030E48}"/>
              </a:ext>
            </a:extLst>
          </p:cNvPr>
          <p:cNvSpPr txBox="1"/>
          <p:nvPr/>
        </p:nvSpPr>
        <p:spPr>
          <a:xfrm>
            <a:off x="5410201" y="6383790"/>
            <a:ext cx="3834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source:</a:t>
            </a:r>
            <a:r>
              <a:rPr lang="en-US" dirty="0" err="1">
                <a:hlinkClick r:id="rId4"/>
              </a:rPr>
              <a:t>http</a:t>
            </a:r>
            <a:r>
              <a:rPr lang="en-US" dirty="0">
                <a:hlinkClick r:id="rId4"/>
              </a:rPr>
              <a:t>://ruder.io/transfer-learning/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8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9CC41-6D63-8340-93C6-3F7D3E01E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04800"/>
            <a:ext cx="7772400" cy="1143000"/>
          </a:xfrm>
        </p:spPr>
        <p:txBody>
          <a:bodyPr/>
          <a:lstStyle/>
          <a:p>
            <a:pPr algn="l"/>
            <a:r>
              <a:rPr lang="en-US" dirty="0">
                <a:hlinkClick r:id="rId2"/>
              </a:rPr>
              <a:t>Fine Tuning </a:t>
            </a:r>
            <a:r>
              <a:rPr lang="en-US" dirty="0"/>
              <a:t>a NN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B17B2-F3EA-A644-B4D7-71006716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809" y="1444487"/>
            <a:ext cx="8077200" cy="5413513"/>
          </a:xfrm>
        </p:spPr>
        <p:txBody>
          <a:bodyPr/>
          <a:lstStyle/>
          <a:p>
            <a:r>
              <a:rPr lang="en-US" sz="3200" dirty="0"/>
              <a:t>Special kind of transfer learning</a:t>
            </a:r>
          </a:p>
          <a:p>
            <a:pPr lvl="1"/>
            <a:r>
              <a:rPr lang="en-US" sz="2600" dirty="0"/>
              <a:t>Start with a pre-trained model</a:t>
            </a:r>
          </a:p>
          <a:p>
            <a:pPr lvl="1"/>
            <a:r>
              <a:rPr lang="en-US" sz="2600" dirty="0"/>
              <a:t>Replace last output layer(s) with a new one(s)</a:t>
            </a:r>
          </a:p>
          <a:p>
            <a:pPr lvl="1"/>
            <a:r>
              <a:rPr lang="en-US" sz="2600" dirty="0"/>
              <a:t>One option: Fix all but last layer by marking as </a:t>
            </a:r>
            <a:r>
              <a:rPr lang="en-US" sz="2600" dirty="0" err="1"/>
              <a:t>trainable:false</a:t>
            </a:r>
            <a:endParaRPr lang="en-US" sz="2600" dirty="0"/>
          </a:p>
          <a:p>
            <a:r>
              <a:rPr lang="en-US" sz="3200" dirty="0"/>
              <a:t>Retraining on new task and data very fast</a:t>
            </a:r>
          </a:p>
          <a:p>
            <a:pPr lvl="1"/>
            <a:r>
              <a:rPr lang="en-US" sz="2600" dirty="0"/>
              <a:t>Only the weights for the last layer(s) are adjusted</a:t>
            </a:r>
          </a:p>
          <a:p>
            <a:r>
              <a:rPr lang="en-US" sz="3200" dirty="0"/>
              <a:t>Example</a:t>
            </a:r>
          </a:p>
          <a:p>
            <a:pPr lvl="1"/>
            <a:r>
              <a:rPr lang="en-US" sz="2600" dirty="0"/>
              <a:t>Start: NN to classify animal pix with 100s of categories</a:t>
            </a:r>
          </a:p>
          <a:p>
            <a:pPr lvl="1"/>
            <a:r>
              <a:rPr lang="en-US" sz="2600" dirty="0"/>
              <a:t>Finetune on new task: classify pix of 10 common pets</a:t>
            </a:r>
          </a:p>
          <a:p>
            <a:pPr lvl="1"/>
            <a:endParaRPr lang="en-US" sz="2800" dirty="0"/>
          </a:p>
        </p:txBody>
      </p:sp>
      <p:pic>
        <p:nvPicPr>
          <p:cNvPr id="59394" name="Picture 2" descr="Transfering knowledge through finetuning — The Straight Dope 0.1  documentation">
            <a:extLst>
              <a:ext uri="{FF2B5EF4-FFF2-40B4-BE49-F238E27FC236}">
                <a16:creationId xmlns:a16="http://schemas.microsoft.com/office/drawing/2014/main" id="{862A8B7E-3F5D-0640-8161-094E0198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1" y="609600"/>
            <a:ext cx="2777401" cy="168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8371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7400" y="1524000"/>
            <a:ext cx="8229600" cy="5105400"/>
          </a:xfrm>
        </p:spPr>
        <p:txBody>
          <a:bodyPr/>
          <a:lstStyle/>
          <a:p>
            <a:r>
              <a:rPr lang="en-US" sz="3200" dirty="0"/>
              <a:t>Quick intro to neural networks &amp; deep learning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Try scikit-</a:t>
            </a:r>
            <a:r>
              <a:rPr lang="en-US" sz="2800" dirty="0" err="1"/>
              <a:t>learn’s</a:t>
            </a:r>
            <a:r>
              <a:rPr lang="en-US" sz="2800" dirty="0"/>
              <a:t> </a:t>
            </a:r>
            <a:r>
              <a:rPr lang="en-US" sz="2800" dirty="0">
                <a:hlinkClick r:id="rId3"/>
              </a:rPr>
              <a:t>neural network models</a:t>
            </a:r>
            <a:endParaRPr lang="en-US" sz="2800" dirty="0"/>
          </a:p>
          <a:p>
            <a:pPr lvl="1"/>
            <a:r>
              <a:rPr lang="en-US" sz="2800" dirty="0"/>
              <a:t>Explore </a:t>
            </a:r>
            <a:r>
              <a:rPr lang="en-US" sz="2800" dirty="0">
                <a:hlinkClick r:id="rId4"/>
              </a:rPr>
              <a:t>TensorFlow with Keras</a:t>
            </a:r>
            <a:r>
              <a:rPr lang="en-US" sz="2800" dirty="0"/>
              <a:t> / </a:t>
            </a:r>
            <a:r>
              <a:rPr lang="en-US" sz="2800" dirty="0" err="1">
                <a:hlinkClick r:id="rId5"/>
              </a:rPr>
              <a:t>PyTorch</a:t>
            </a:r>
            <a:endParaRPr lang="en-US" sz="2800" dirty="0"/>
          </a:p>
          <a:p>
            <a:pPr lvl="1"/>
            <a:r>
              <a:rPr lang="en-US" sz="2800" dirty="0"/>
              <a:t>Work through examples</a:t>
            </a:r>
          </a:p>
          <a:p>
            <a:r>
              <a:rPr lang="en-US" sz="3200" dirty="0"/>
              <a:t>and then try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1971676" y="3813176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266667" imgH="2324424" progId="Paint.Picture">
                  <p:embed/>
                </p:oleObj>
              </mc:Choice>
              <mc:Fallback>
                <p:oleObj name="Bitmap Image" r:id="rId2" imgW="4266667" imgH="2324424" progId="Paint.Picture">
                  <p:embed/>
                  <p:pic>
                    <p:nvPicPr>
                      <p:cNvPr id="819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1676" y="3813176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1676" y="1007329"/>
            <a:ext cx="8352631" cy="2805846"/>
          </a:xfrm>
          <a:ln/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+1, </a:t>
            </a:r>
            <a:r>
              <a:rPr lang="en-US" sz="3200" dirty="0">
                <a:sym typeface="Symbol" charset="0"/>
              </a:rPr>
              <a:t>i.e., no cycles or loops</a:t>
            </a:r>
          </a:p>
          <a:p>
            <a:pPr>
              <a:spcBef>
                <a:spcPts val="400"/>
              </a:spcBef>
            </a:pPr>
            <a:r>
              <a:rPr lang="en-US" sz="3200" dirty="0">
                <a:sym typeface="Symbol" charset="0"/>
              </a:rPr>
              <a:t>Simple, widely used architecture, provides a good baseline</a:t>
            </a:r>
          </a:p>
          <a:p>
            <a:pPr>
              <a:spcBef>
                <a:spcPts val="400"/>
              </a:spcBef>
            </a:pPr>
            <a:r>
              <a:rPr lang="en-US" sz="3200" dirty="0">
                <a:sym typeface="Symbol" charset="0"/>
              </a:rPr>
              <a:t>Backpropagation used while training, of course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7543801" y="4373940"/>
            <a:ext cx="2968051" cy="1569660"/>
          </a:xfrm>
          <a:prstGeom prst="rect">
            <a:avLst/>
          </a:prstGeom>
          <a:solidFill>
            <a:schemeClr val="bg1">
              <a:lumMod val="95000"/>
              <a:alpha val="3894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2276475" y="76201"/>
            <a:ext cx="7772400" cy="990600"/>
          </a:xfrm>
          <a:noFill/>
          <a:ln/>
        </p:spPr>
        <p:txBody>
          <a:bodyPr/>
          <a:lstStyle/>
          <a:p>
            <a:r>
              <a:rPr lang="en-US" sz="4400" dirty="0">
                <a:hlinkClick r:id="rId4"/>
              </a:rPr>
              <a:t>Feedforward Neural Network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1FFCA-4005-6F4A-8183-4E1DCF13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FCFB6-D11C-7448-8D90-4FBEB52FA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981200"/>
            <a:ext cx="7772400" cy="914400"/>
          </a:xfrm>
        </p:spPr>
        <p:txBody>
          <a:bodyPr/>
          <a:lstStyle/>
          <a:p>
            <a:endParaRPr lang="en-US"/>
          </a:p>
        </p:txBody>
      </p:sp>
      <p:pic>
        <p:nvPicPr>
          <p:cNvPr id="62466" name="Picture 2" descr="Feed Forward Neural Network">
            <a:extLst>
              <a:ext uri="{FF2B5EF4-FFF2-40B4-BE49-F238E27FC236}">
                <a16:creationId xmlns:a16="http://schemas.microsoft.com/office/drawing/2014/main" id="{8AC67EFB-E486-6541-AFBE-E238D9983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4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7BE9-0E46-684B-BE58-6881B29B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0458B-6EE5-5B4F-8F0E-83EACF4C7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981200"/>
            <a:ext cx="7772400" cy="5334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3490" name="Picture 2" descr="Backpropagation">
            <a:extLst>
              <a:ext uri="{FF2B5EF4-FFF2-40B4-BE49-F238E27FC236}">
                <a16:creationId xmlns:a16="http://schemas.microsoft.com/office/drawing/2014/main" id="{D33EF8E0-612D-0446-B65F-695498962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056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00" y="-228600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0442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cap="small" dirty="0">
                <a:solidFill>
                  <a:srgbClr val="000000"/>
                </a:solidFill>
                <a:latin typeface="Calibri Regular"/>
                <a:ea typeface="ＭＳ Ｐゴシック" charset="0"/>
                <a:hlinkClick r:id="rId4"/>
              </a:rPr>
              <a:t>http://playground.tensorflow.org/</a:t>
            </a:r>
            <a:endParaRPr lang="en-US" sz="2800" b="1" cap="small" dirty="0">
              <a:solidFill>
                <a:srgbClr val="000000"/>
              </a:solidFill>
              <a:latin typeface="Calibri Regular"/>
              <a:ea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043C1B-A1F9-7F48-96A0-69F7D6DC82CA}"/>
              </a:ext>
            </a:extLst>
          </p:cNvPr>
          <p:cNvSpPr txBox="1"/>
          <p:nvPr/>
        </p:nvSpPr>
        <p:spPr>
          <a:xfrm>
            <a:off x="1676400" y="1361053"/>
            <a:ext cx="19050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1. Select dataset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69A4AC6-8498-FC46-8130-635552AC449D}"/>
              </a:ext>
            </a:extLst>
          </p:cNvPr>
          <p:cNvCxnSpPr>
            <a:cxnSpLocks/>
            <a:stCxn id="2" idx="2"/>
          </p:cNvCxnSpPr>
          <p:nvPr/>
        </p:nvCxnSpPr>
        <p:spPr bwMode="auto">
          <a:xfrm flipH="1">
            <a:off x="2438400" y="1761163"/>
            <a:ext cx="190500" cy="18932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495EF7-CFF9-0C48-84FA-9115B09E5B73}"/>
              </a:ext>
            </a:extLst>
          </p:cNvPr>
          <p:cNvSpPr txBox="1"/>
          <p:nvPr/>
        </p:nvSpPr>
        <p:spPr>
          <a:xfrm>
            <a:off x="3670871" y="1358213"/>
            <a:ext cx="2133600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2. Choose features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854F367-34E2-4B47-8C3A-DD3DBF25FCF7}"/>
              </a:ext>
            </a:extLst>
          </p:cNvPr>
          <p:cNvCxnSpPr>
            <a:cxnSpLocks/>
            <a:stCxn id="7" idx="2"/>
          </p:cNvCxnSpPr>
          <p:nvPr/>
        </p:nvCxnSpPr>
        <p:spPr bwMode="auto">
          <a:xfrm flipH="1">
            <a:off x="4038601" y="1758323"/>
            <a:ext cx="699071" cy="1896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E500204-F0F6-8842-B7EA-ECE19449DA63}"/>
              </a:ext>
            </a:extLst>
          </p:cNvPr>
          <p:cNvSpPr txBox="1"/>
          <p:nvPr/>
        </p:nvSpPr>
        <p:spPr>
          <a:xfrm>
            <a:off x="5893942" y="1358213"/>
            <a:ext cx="1573658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3. Add layers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25A5EF-2BB4-5147-9DFC-444867ADDE8D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 flipH="1">
            <a:off x="5334001" y="1758324"/>
            <a:ext cx="1346771" cy="1823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C4458EF-904B-3345-9646-5DC494B77490}"/>
              </a:ext>
            </a:extLst>
          </p:cNvPr>
          <p:cNvSpPr txBox="1"/>
          <p:nvPr/>
        </p:nvSpPr>
        <p:spPr>
          <a:xfrm>
            <a:off x="7557071" y="1358213"/>
            <a:ext cx="1663129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4. Parameters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FF794A-940C-2E48-A11B-EA1E78646541}"/>
              </a:ext>
            </a:extLst>
          </p:cNvPr>
          <p:cNvCxnSpPr>
            <a:cxnSpLocks/>
            <a:stCxn id="11" idx="2"/>
          </p:cNvCxnSpPr>
          <p:nvPr/>
        </p:nvCxnSpPr>
        <p:spPr bwMode="auto">
          <a:xfrm flipH="1">
            <a:off x="8343903" y="1758324"/>
            <a:ext cx="44733" cy="2990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CD1D59C-A7DF-964E-ABDF-9E350B9525C3}"/>
              </a:ext>
            </a:extLst>
          </p:cNvPr>
          <p:cNvSpPr txBox="1"/>
          <p:nvPr/>
        </p:nvSpPr>
        <p:spPr>
          <a:xfrm>
            <a:off x="9290619" y="1358213"/>
            <a:ext cx="901131" cy="40011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2D2DB9">
                    <a:lumMod val="50000"/>
                  </a:srgbClr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5. Task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642D62-BEC3-0344-B0D5-E5DE9CC37484}"/>
              </a:ext>
            </a:extLst>
          </p:cNvPr>
          <p:cNvCxnSpPr>
            <a:cxnSpLocks/>
            <a:stCxn id="13" idx="2"/>
          </p:cNvCxnSpPr>
          <p:nvPr/>
        </p:nvCxnSpPr>
        <p:spPr bwMode="auto">
          <a:xfrm flipH="1">
            <a:off x="9679434" y="1758324"/>
            <a:ext cx="61750" cy="4514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8955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8A33-A86E-5148-972B-2BAD35E0F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28600"/>
            <a:ext cx="7772400" cy="1143000"/>
          </a:xfrm>
        </p:spPr>
        <p:txBody>
          <a:bodyPr/>
          <a:lstStyle/>
          <a:p>
            <a:r>
              <a:rPr lang="en-US"/>
              <a:t>TensorFlow Playground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E241-EDB5-6F4B-B69C-52FFDA997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2867" y="1371600"/>
            <a:ext cx="7772400" cy="5486400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Great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javascript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app demonstrating many basic neural network concepts (e.g.,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MLP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s)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Doesn’t use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TensorFlow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software, but a lightweight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js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library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Runs in a Web browser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See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http://playground.tensorflow.org/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Code also available on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GitHub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Try the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playground exercises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 Google’s machine learning crash course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98C1F-291C-694C-9AA6-EAAA7333F0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11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1793</Words>
  <Application>Microsoft Macintosh PowerPoint</Application>
  <PresentationFormat>Widescreen</PresentationFormat>
  <Paragraphs>233</Paragraphs>
  <Slides>43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ＭＳ Ｐゴシック</vt:lpstr>
      <vt:lpstr>Aptos</vt:lpstr>
      <vt:lpstr>Aptos Display</vt:lpstr>
      <vt:lpstr>Arial</vt:lpstr>
      <vt:lpstr>Calibri</vt:lpstr>
      <vt:lpstr>Calibri Regular</vt:lpstr>
      <vt:lpstr>Symbol</vt:lpstr>
      <vt:lpstr>Times New Roman</vt:lpstr>
      <vt:lpstr>Wingdings</vt:lpstr>
      <vt:lpstr>Office Theme</vt:lpstr>
      <vt:lpstr>Blank Presentation</vt:lpstr>
      <vt:lpstr>Bitmap Image</vt:lpstr>
      <vt:lpstr>Neural Networks for Machine Learning</vt:lpstr>
      <vt:lpstr>Neural network</vt:lpstr>
      <vt:lpstr>Not with a perceptron </vt:lpstr>
      <vt:lpstr>MLP: Multilayer Perceptron</vt:lpstr>
      <vt:lpstr>Feedforward Neural Network </vt:lpstr>
      <vt:lpstr>PowerPoint Presentation</vt:lpstr>
      <vt:lpstr>PowerPoint Presentation</vt:lpstr>
      <vt:lpstr>PowerPoint Presentation</vt:lpstr>
      <vt:lpstr>TensorFlow Playground</vt:lpstr>
      <vt:lpstr>PowerPoint Presentation</vt:lpstr>
      <vt:lpstr>Datasets</vt:lpstr>
      <vt:lpstr>Available Input features</vt:lpstr>
      <vt:lpstr>Designing a neural network</vt:lpstr>
      <vt:lpstr>PowerPoint Presentation</vt:lpstr>
      <vt:lpstr>Training a Neural Network</vt:lpstr>
      <vt:lpstr>Typical Training Flow</vt:lpstr>
      <vt:lpstr>Hyperparameters</vt:lpstr>
      <vt:lpstr>Learning rate</vt:lpstr>
      <vt:lpstr>Gradient Descent</vt:lpstr>
      <vt:lpstr>Activation Function</vt:lpstr>
      <vt:lpstr>Common Activation Functions</vt:lpstr>
      <vt:lpstr>Regularization</vt:lpstr>
      <vt:lpstr>PowerPoint Presentation</vt:lpstr>
      <vt:lpstr>PowerPoint Presentation</vt:lpstr>
      <vt:lpstr>PowerPoint Presentation</vt:lpstr>
      <vt:lpstr>PowerPoint Presentation</vt:lpstr>
      <vt:lpstr>Hyperparameter optimization</vt:lpstr>
      <vt:lpstr>PowerPoint Presentation</vt:lpstr>
      <vt:lpstr>Deep Learning Frameworks (1)</vt:lpstr>
      <vt:lpstr>Keras</vt:lpstr>
      <vt:lpstr>PowerPoint Presentation</vt:lpstr>
      <vt:lpstr>New problems are surfaced</vt:lpstr>
      <vt:lpstr>Deep Learning</vt:lpstr>
      <vt:lpstr>Neural Network Architectures</vt:lpstr>
      <vt:lpstr>CNN: Convolutional Neural Network</vt:lpstr>
      <vt:lpstr>Keras: API works with TensorFlow</vt:lpstr>
      <vt:lpstr>RNN: Recurrent Neural Networks</vt:lpstr>
      <vt:lpstr>GAN: Generative Adversarial Network</vt:lpstr>
      <vt:lpstr>Transformer</vt:lpstr>
      <vt:lpstr>NNs Good at Transfer Learning</vt:lpstr>
      <vt:lpstr>Good at Transfer Learning</vt:lpstr>
      <vt:lpstr>Fine Tuning a NN Model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KMA Solaiman</dc:creator>
  <cp:lastModifiedBy>Solaiman, K M A</cp:lastModifiedBy>
  <cp:revision>13</cp:revision>
  <dcterms:created xsi:type="dcterms:W3CDTF">2024-04-18T21:43:49Z</dcterms:created>
  <dcterms:modified xsi:type="dcterms:W3CDTF">2024-04-23T18:58:16Z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44bd30-2ed7-4c9d-9d12-46200872a97b_Enabled">
    <vt:lpwstr>true</vt:lpwstr>
  </property>
  <property fmtid="{D5CDD505-2E9C-101B-9397-08002B2CF9AE}" pid="3" name="MSIP_Label_4044bd30-2ed7-4c9d-9d12-46200872a97b_SetDate">
    <vt:lpwstr>2024-04-23T16:46:48Z</vt:lpwstr>
  </property>
  <property fmtid="{D5CDD505-2E9C-101B-9397-08002B2CF9AE}" pid="4" name="MSIP_Label_4044bd30-2ed7-4c9d-9d12-46200872a97b_Method">
    <vt:lpwstr>Standard</vt:lpwstr>
  </property>
  <property fmtid="{D5CDD505-2E9C-101B-9397-08002B2CF9AE}" pid="5" name="MSIP_Label_4044bd30-2ed7-4c9d-9d12-46200872a97b_Name">
    <vt:lpwstr>defa4170-0d19-0005-0004-bc88714345d2</vt:lpwstr>
  </property>
  <property fmtid="{D5CDD505-2E9C-101B-9397-08002B2CF9AE}" pid="6" name="MSIP_Label_4044bd30-2ed7-4c9d-9d12-46200872a97b_SiteId">
    <vt:lpwstr>4130bd39-7c53-419c-b1e5-8758d6d63f21</vt:lpwstr>
  </property>
  <property fmtid="{D5CDD505-2E9C-101B-9397-08002B2CF9AE}" pid="7" name="MSIP_Label_4044bd30-2ed7-4c9d-9d12-46200872a97b_ActionId">
    <vt:lpwstr>bed96cff-6304-4d00-ae8d-5a82d25bfa7e</vt:lpwstr>
  </property>
  <property fmtid="{D5CDD505-2E9C-101B-9397-08002B2CF9AE}" pid="8" name="MSIP_Label_4044bd30-2ed7-4c9d-9d12-46200872a97b_ContentBits">
    <vt:lpwstr>0</vt:lpwstr>
  </property>
</Properties>
</file>