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5" r:id="rId3"/>
    <p:sldId id="267" r:id="rId4"/>
    <p:sldId id="304" r:id="rId5"/>
    <p:sldId id="305" r:id="rId6"/>
    <p:sldId id="310" r:id="rId7"/>
    <p:sldId id="285" r:id="rId8"/>
    <p:sldId id="279" r:id="rId9"/>
    <p:sldId id="286" r:id="rId10"/>
    <p:sldId id="280" r:id="rId11"/>
    <p:sldId id="312" r:id="rId12"/>
    <p:sldId id="317" r:id="rId13"/>
    <p:sldId id="296" r:id="rId14"/>
    <p:sldId id="297" r:id="rId15"/>
    <p:sldId id="299" r:id="rId16"/>
    <p:sldId id="329" r:id="rId17"/>
    <p:sldId id="330" r:id="rId18"/>
    <p:sldId id="331" r:id="rId19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5"/>
    <p:restoredTop sz="92521"/>
  </p:normalViewPr>
  <p:slideViewPr>
    <p:cSldViewPr showGuides="1">
      <p:cViewPr varScale="1">
        <p:scale>
          <a:sx n="131" d="100"/>
          <a:sy n="131" d="100"/>
        </p:scale>
        <p:origin x="15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aiman, K M A" userId="61bfeae8-ea51-45f4-81f4-79631245f48b" providerId="ADAL" clId="{803F6CE9-A0B5-2B41-B810-D1516D8805CF}"/>
    <pc:docChg chg="modSld">
      <pc:chgData name="Solaiman, K M A" userId="61bfeae8-ea51-45f4-81f4-79631245f48b" providerId="ADAL" clId="{803F6CE9-A0B5-2B41-B810-D1516D8805CF}" dt="2023-11-02T17:15:52.941" v="11" actId="1076"/>
      <pc:docMkLst>
        <pc:docMk/>
      </pc:docMkLst>
      <pc:sldChg chg="addSp modSp mod">
        <pc:chgData name="Solaiman, K M A" userId="61bfeae8-ea51-45f4-81f4-79631245f48b" providerId="ADAL" clId="{803F6CE9-A0B5-2B41-B810-D1516D8805CF}" dt="2023-11-02T17:15:52.941" v="11" actId="1076"/>
        <pc:sldMkLst>
          <pc:docMk/>
          <pc:sldMk cId="2042402439" sldId="286"/>
        </pc:sldMkLst>
        <pc:spChg chg="mod">
          <ac:chgData name="Solaiman, K M A" userId="61bfeae8-ea51-45f4-81f4-79631245f48b" providerId="ADAL" clId="{803F6CE9-A0B5-2B41-B810-D1516D8805CF}" dt="2023-11-02T17:15:17.689" v="1" actId="5793"/>
          <ac:spMkLst>
            <pc:docMk/>
            <pc:sldMk cId="2042402439" sldId="286"/>
            <ac:spMk id="3" creationId="{126103C6-3B07-3742-8261-06512570A815}"/>
          </ac:spMkLst>
        </pc:spChg>
        <pc:spChg chg="add mod">
          <ac:chgData name="Solaiman, K M A" userId="61bfeae8-ea51-45f4-81f4-79631245f48b" providerId="ADAL" clId="{803F6CE9-A0B5-2B41-B810-D1516D8805CF}" dt="2023-11-02T17:15:52.941" v="11" actId="1076"/>
          <ac:spMkLst>
            <pc:docMk/>
            <pc:sldMk cId="2042402439" sldId="286"/>
            <ac:spMk id="4" creationId="{2ADBA859-A25E-D66A-D6CD-99EB830898B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3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Demo: MNIST CNN</a:t>
            </a:r>
          </a:p>
          <a:p>
            <a:r>
              <a:rPr lang="en-US" sz="1200" dirty="0"/>
              <a:t>Demo: RNN sentiment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2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hyperlink" Target="https://en.wikipedia.org/wiki/Atten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ong_short-term_memory" TargetMode="External"/><Relationship Id="rId5" Type="http://schemas.openxmlformats.org/officeDocument/2006/relationships/hyperlink" Target="https://en.wikipedia.org/wiki/Recurrent_neural_network" TargetMode="External"/><Relationship Id="rId4" Type="http://schemas.openxmlformats.org/officeDocument/2006/relationships/hyperlink" Target="https://medium.com/@ageitgey/machine-learning-is-fun-80ea3ec3c47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former_(machine_learning_model)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PT-3" TargetMode="External"/><Relationship Id="rId4" Type="http://schemas.openxmlformats.org/officeDocument/2006/relationships/hyperlink" Target="https://en.wikipedia.org/wiki/BERT_(language_model)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eras.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Simple%20MNIST%20convnet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fer_learni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der.io/transfer-learnin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n.wikipedia.org/wiki/Fine-tuning_(machine_learning)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ltilayer_perceptr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ep_learni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urohive.io/en/popular-networks/vgg16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n.wikipedia.org/wiki/Feedforward_neural_networ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NIST_database" TargetMode="External"/><Relationship Id="rId2" Type="http://schemas.openxmlformats.org/officeDocument/2006/relationships/hyperlink" Target="https://en.wikipedia.org/wiki/Convolutional_neural_networ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wardsdatascience.com/convolutional-neural-networks-explained-9cc5188c4939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0" cy="3200400"/>
          </a:xfrm>
        </p:spPr>
        <p:txBody>
          <a:bodyPr/>
          <a:lstStyle/>
          <a:p>
            <a:r>
              <a:rPr lang="en-US" sz="6000" dirty="0">
                <a:ea typeface="ＭＳ Ｐゴシック" charset="0"/>
                <a:cs typeface="ＭＳ Ｐゴシック" charset="0"/>
              </a:rPr>
              <a:t>Neural Networks for Machine Learning</a:t>
            </a:r>
            <a:endParaRPr lang="en-US" sz="66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37" y="3657601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F45A75-4CEC-1C39-86FC-547129EE5B9B}"/>
              </a:ext>
            </a:extLst>
          </p:cNvPr>
          <p:cNvGrpSpPr/>
          <p:nvPr/>
        </p:nvGrpSpPr>
        <p:grpSpPr>
          <a:xfrm>
            <a:off x="4728949" y="4153043"/>
            <a:ext cx="4164990" cy="2640174"/>
            <a:chOff x="1758950" y="3389474"/>
            <a:chExt cx="5684920" cy="3365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E5BCD6-6441-A44D-A542-D4BC5D1F1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8950" y="3389474"/>
              <a:ext cx="5626100" cy="3365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EB2CAC-5426-2E48-A54A-37C3A2CC7F60}"/>
                </a:ext>
              </a:extLst>
            </p:cNvPr>
            <p:cNvSpPr txBox="1"/>
            <p:nvPr/>
          </p:nvSpPr>
          <p:spPr>
            <a:xfrm>
              <a:off x="5063167" y="6332903"/>
              <a:ext cx="2380703" cy="422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from </a:t>
              </a:r>
              <a:r>
                <a:rPr lang="en-US" sz="1800" dirty="0">
                  <a:hlinkClick r:id="rId4"/>
                </a:rPr>
                <a:t>Adam Geitgey</a:t>
              </a:r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1143000"/>
          </a:xfrm>
        </p:spPr>
        <p:txBody>
          <a:bodyPr/>
          <a:lstStyle/>
          <a:p>
            <a:r>
              <a:rPr lang="en-US" dirty="0">
                <a:hlinkClick r:id="rId5"/>
              </a:rPr>
              <a:t>RNN: Recurrent Neural Networks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290" y="1327371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/>
              <a:buChar char="•"/>
            </a:pPr>
            <a:r>
              <a:rPr lang="en-US" sz="3200" dirty="0">
                <a:latin typeface="Calibri Regular"/>
              </a:rPr>
              <a:t>Good for learning over sequences of data, e.g., a sentence of words</a:t>
            </a:r>
          </a:p>
          <a:p>
            <a:pPr marL="234950" indent="-234950">
              <a:buFont typeface="Arial"/>
              <a:buChar char="•"/>
            </a:pPr>
            <a:r>
              <a:rPr lang="en-US" sz="3200" dirty="0">
                <a:latin typeface="Calibri Regular"/>
                <a:hlinkClick r:id="rId6"/>
              </a:rPr>
              <a:t>LSTM</a:t>
            </a:r>
            <a:r>
              <a:rPr lang="en-US" sz="3200" dirty="0">
                <a:latin typeface="Calibri Regular"/>
              </a:rPr>
              <a:t>: (Long Short Term Memory) a popular architecture that remembers and uses previous N inputs</a:t>
            </a:r>
          </a:p>
          <a:p>
            <a:pPr marL="234950" indent="-234950">
              <a:buFont typeface="Arial"/>
              <a:buChar char="•"/>
            </a:pPr>
            <a:r>
              <a:rPr lang="en-US" sz="3200" dirty="0">
                <a:latin typeface="Calibri Regular"/>
              </a:rPr>
              <a:t>BI-LSTM: knows previous</a:t>
            </a:r>
            <a:br>
              <a:rPr lang="en-US" sz="3200" dirty="0">
                <a:latin typeface="Calibri Regular"/>
              </a:rPr>
            </a:br>
            <a:r>
              <a:rPr lang="en-US" sz="3200" dirty="0">
                <a:latin typeface="Calibri Regular"/>
              </a:rPr>
              <a:t>and upcoming inputs</a:t>
            </a:r>
          </a:p>
          <a:p>
            <a:pPr marL="234950" indent="-234950">
              <a:buFont typeface="Arial"/>
              <a:buChar char="•"/>
            </a:pPr>
            <a:r>
              <a:rPr lang="en-US" sz="3200" dirty="0">
                <a:latin typeface="Calibri Regular"/>
                <a:hlinkClick r:id="rId7"/>
              </a:rPr>
              <a:t>Attention</a:t>
            </a:r>
            <a:r>
              <a:rPr lang="en-US" sz="3200" dirty="0">
                <a:latin typeface="Calibri Regular"/>
              </a:rPr>
              <a:t>: recent idea</a:t>
            </a:r>
            <a:br>
              <a:rPr lang="en-US" sz="3200" dirty="0">
                <a:latin typeface="Calibri Regular"/>
              </a:rPr>
            </a:br>
            <a:r>
              <a:rPr lang="en-US" sz="3200" dirty="0">
                <a:latin typeface="Calibri Regular"/>
              </a:rPr>
              <a:t>that learns long-range</a:t>
            </a:r>
            <a:br>
              <a:rPr lang="en-US" sz="3200" dirty="0">
                <a:latin typeface="Calibri Regular"/>
              </a:rPr>
            </a:br>
            <a:r>
              <a:rPr lang="en-US" sz="3200" dirty="0">
                <a:latin typeface="Calibri Regular"/>
              </a:rPr>
              <a:t>dependencies between</a:t>
            </a:r>
            <a:br>
              <a:rPr lang="en-US" sz="3200" dirty="0">
                <a:latin typeface="Calibri Regular"/>
              </a:rPr>
            </a:br>
            <a:r>
              <a:rPr lang="en-US" sz="3200" dirty="0">
                <a:latin typeface="Calibri Regular"/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72971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Use Transformer Neural Nets: New in Wolfram Language 12">
            <a:extLst>
              <a:ext uri="{FF2B5EF4-FFF2-40B4-BE49-F238E27FC236}">
                <a16:creationId xmlns:a16="http://schemas.microsoft.com/office/drawing/2014/main" id="{7B89F127-E5AC-6F44-8EF0-5F4E1CF8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176877"/>
            <a:ext cx="338215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89895-43D6-3B43-BE08-84224B06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2695"/>
            <a:ext cx="7772400" cy="1143000"/>
          </a:xfrm>
        </p:spPr>
        <p:txBody>
          <a:bodyPr/>
          <a:lstStyle/>
          <a:p>
            <a:r>
              <a:rPr lang="en-US" dirty="0">
                <a:hlinkClick r:id="rId3"/>
              </a:rPr>
              <a:t>Transformer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2C752-4394-174F-AED5-91E970019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25695"/>
            <a:ext cx="7772400" cy="5432305"/>
          </a:xfrm>
        </p:spPr>
        <p:txBody>
          <a:bodyPr/>
          <a:lstStyle/>
          <a:p>
            <a:r>
              <a:rPr lang="en-US" sz="2800" dirty="0"/>
              <a:t>Introduced in 2017 &amp; has largely replaced RNNs</a:t>
            </a:r>
          </a:p>
          <a:p>
            <a:r>
              <a:rPr lang="en-US" sz="2800" dirty="0"/>
              <a:t>Used primarily for natural language &amp; vision</a:t>
            </a:r>
            <a:br>
              <a:rPr lang="en-US" sz="2800" dirty="0"/>
            </a:br>
            <a:r>
              <a:rPr lang="en-US" sz="2800" dirty="0"/>
              <a:t>processing tasks</a:t>
            </a:r>
          </a:p>
          <a:p>
            <a:r>
              <a:rPr lang="en-US" sz="2800" dirty="0"/>
              <a:t>NLP applications ”transform” an</a:t>
            </a:r>
            <a:br>
              <a:rPr lang="en-US" sz="2800" dirty="0"/>
            </a:br>
            <a:r>
              <a:rPr lang="en-US" sz="2800" dirty="0"/>
              <a:t>input text into an output text</a:t>
            </a:r>
          </a:p>
          <a:p>
            <a:pPr lvl="1"/>
            <a:r>
              <a:rPr lang="en-US" sz="2400" dirty="0"/>
              <a:t>E.g., translation, summarization, question</a:t>
            </a:r>
            <a:br>
              <a:rPr lang="en-US" sz="2400" dirty="0"/>
            </a:br>
            <a:r>
              <a:rPr lang="en-US" sz="2400" dirty="0"/>
              <a:t>answering</a:t>
            </a:r>
          </a:p>
          <a:p>
            <a:r>
              <a:rPr lang="en-US" sz="2800" dirty="0"/>
              <a:t>Uses encoder-decoder architecture</a:t>
            </a:r>
            <a:br>
              <a:rPr lang="en-US" sz="2800" dirty="0"/>
            </a:br>
            <a:r>
              <a:rPr lang="en-US" sz="2800" dirty="0"/>
              <a:t>with attention</a:t>
            </a:r>
          </a:p>
          <a:p>
            <a:r>
              <a:rPr lang="en-US" sz="2800" dirty="0"/>
              <a:t>Popular pre-</a:t>
            </a:r>
            <a:r>
              <a:rPr lang="en-US" sz="2800" dirty="0" err="1"/>
              <a:t>trainted</a:t>
            </a:r>
            <a:r>
              <a:rPr lang="en-US" sz="2800" dirty="0"/>
              <a:t> models available,</a:t>
            </a:r>
            <a:br>
              <a:rPr lang="en-US" sz="2800" dirty="0"/>
            </a:br>
            <a:r>
              <a:rPr lang="en-US" sz="2800" dirty="0"/>
              <a:t>e.g. </a:t>
            </a:r>
            <a:r>
              <a:rPr lang="en-US" sz="2800" dirty="0">
                <a:hlinkClick r:id="rId4"/>
              </a:rPr>
              <a:t>BERT</a:t>
            </a:r>
            <a:r>
              <a:rPr lang="en-US" sz="2800" dirty="0"/>
              <a:t> and </a:t>
            </a:r>
            <a:r>
              <a:rPr lang="en-US" sz="2800" dirty="0">
                <a:hlinkClick r:id="rId5"/>
              </a:rPr>
              <a:t>GPT</a:t>
            </a:r>
            <a:r>
              <a:rPr lang="en-US" sz="2800" dirty="0"/>
              <a:t> </a:t>
            </a:r>
          </a:p>
          <a:p>
            <a:pPr marL="339725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090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46D1-3521-2048-849A-EBCF1321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711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Keras</a:t>
            </a:r>
            <a:r>
              <a:rPr lang="en-US" dirty="0"/>
              <a:t>: API works with TensorFlow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8CE25D7-5C4B-AA4D-9D82-48E449FCB5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838200"/>
            <a:ext cx="6724650" cy="3055788"/>
          </a:xfrm>
          <a:prstGeom prst="rect">
            <a:avLst/>
          </a:prstGeom>
        </p:spPr>
      </p:pic>
      <p:pic>
        <p:nvPicPr>
          <p:cNvPr id="60418" name="Picture 2" descr="Keras tutorial – build a convolutional neural network in 11 lines –  Adventures in Machine Learning">
            <a:extLst>
              <a:ext uri="{FF2B5EF4-FFF2-40B4-BE49-F238E27FC236}">
                <a16:creationId xmlns:a16="http://schemas.microsoft.com/office/drawing/2014/main" id="{80344E24-7191-3645-A253-6E73E3CA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175141"/>
            <a:ext cx="8077200" cy="26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C6EF1B-41E4-63C8-2358-A6D2816F2D0D}"/>
              </a:ext>
            </a:extLst>
          </p:cNvPr>
          <p:cNvSpPr txBox="1"/>
          <p:nvPr/>
        </p:nvSpPr>
        <p:spPr>
          <a:xfrm>
            <a:off x="1066800" y="38862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6"/>
              </a:rPr>
              <a:t>Example from a simple MNIST convolutional network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174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A85B31-E688-C748-B898-36774FEC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465443"/>
            <a:ext cx="4949132" cy="3463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A947F-8B23-8C4A-9600-DE8C3E99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04" y="316992"/>
            <a:ext cx="7772400" cy="1143000"/>
          </a:xfrm>
        </p:spPr>
        <p:txBody>
          <a:bodyPr/>
          <a:lstStyle/>
          <a:p>
            <a:r>
              <a:rPr lang="en-US" dirty="0"/>
              <a:t>NNs Good at Transfer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B043-58EB-8F4E-9AF3-0C6C436A3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2209800"/>
          </a:xfrm>
        </p:spPr>
        <p:txBody>
          <a:bodyPr/>
          <a:lstStyle/>
          <a:p>
            <a:r>
              <a:rPr lang="en-US" sz="2800" dirty="0"/>
              <a:t>Neural networks effective for </a:t>
            </a:r>
            <a:r>
              <a:rPr lang="en-US" sz="2800" dirty="0">
                <a:hlinkClick r:id="rId3"/>
              </a:rPr>
              <a:t>transfer learning</a:t>
            </a:r>
            <a:endParaRPr lang="en-US" sz="2800" dirty="0"/>
          </a:p>
          <a:p>
            <a:pPr marL="339725" lvl="1" indent="0">
              <a:buNone/>
            </a:pPr>
            <a:r>
              <a:rPr lang="en-US" sz="2400" dirty="0"/>
              <a:t>Using parts of a model trained on a task as an initial model to train on a different task</a:t>
            </a:r>
          </a:p>
          <a:p>
            <a:r>
              <a:rPr lang="en-US" sz="2800" dirty="0"/>
              <a:t>Particularly effective for image recognition and language understanding tasks</a:t>
            </a:r>
          </a:p>
        </p:txBody>
      </p:sp>
    </p:spTree>
    <p:extLst>
      <p:ext uri="{BB962C8B-B14F-4D97-AF65-F5344CB8AC3E}">
        <p14:creationId xmlns:p14="http://schemas.microsoft.com/office/powerpoint/2010/main" val="250657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A947F-8B23-8C4A-9600-DE8C3E99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04" y="316992"/>
            <a:ext cx="7772400" cy="1143000"/>
          </a:xfrm>
        </p:spPr>
        <p:txBody>
          <a:bodyPr/>
          <a:lstStyle/>
          <a:p>
            <a:r>
              <a:rPr lang="en-US" dirty="0"/>
              <a:t>Good at Transfer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B043-58EB-8F4E-9AF3-0C6C436A3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1219200"/>
            <a:ext cx="8528304" cy="2209800"/>
          </a:xfrm>
        </p:spPr>
        <p:txBody>
          <a:bodyPr/>
          <a:lstStyle/>
          <a:p>
            <a:r>
              <a:rPr lang="en-US" sz="3000" dirty="0"/>
              <a:t>For images,  the initial stages of a model  learn high-level visual features (lines, edges) from pixels</a:t>
            </a:r>
          </a:p>
          <a:p>
            <a:r>
              <a:rPr lang="en-US" sz="3000" dirty="0"/>
              <a:t>Final stages predict task-specific labels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8A903-51E0-6741-B727-DCD597C56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2" y="2807208"/>
            <a:ext cx="8893443" cy="362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361B3-1282-2345-969D-74BDC8030E48}"/>
              </a:ext>
            </a:extLst>
          </p:cNvPr>
          <p:cNvSpPr txBox="1"/>
          <p:nvPr/>
        </p:nvSpPr>
        <p:spPr>
          <a:xfrm>
            <a:off x="3886200" y="6383790"/>
            <a:ext cx="504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source:</a:t>
            </a:r>
            <a:r>
              <a:rPr lang="en-US" dirty="0" err="1">
                <a:hlinkClick r:id="rId4"/>
              </a:rPr>
              <a:t>http</a:t>
            </a:r>
            <a:r>
              <a:rPr lang="en-US" dirty="0">
                <a:hlinkClick r:id="rId4"/>
              </a:rPr>
              <a:t>://ruder.io/transfer-learning/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6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CC41-6D63-8340-93C6-3F7D3E01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hlinkClick r:id="rId2"/>
              </a:rPr>
              <a:t>Fine Tuning </a:t>
            </a:r>
            <a:r>
              <a:rPr lang="en-US" dirty="0"/>
              <a:t>a NN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17B2-F3EA-A644-B4D7-710067161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444486"/>
            <a:ext cx="8077200" cy="5413513"/>
          </a:xfrm>
        </p:spPr>
        <p:txBody>
          <a:bodyPr/>
          <a:lstStyle/>
          <a:p>
            <a:r>
              <a:rPr lang="en-US" sz="3200" dirty="0"/>
              <a:t>Special kind of transfer learning</a:t>
            </a:r>
          </a:p>
          <a:p>
            <a:pPr lvl="1"/>
            <a:r>
              <a:rPr lang="en-US" sz="2600" dirty="0"/>
              <a:t>Start with a pre-trained model</a:t>
            </a:r>
          </a:p>
          <a:p>
            <a:pPr lvl="1"/>
            <a:r>
              <a:rPr lang="en-US" sz="2600" dirty="0"/>
              <a:t>Replace last output layer(s) with a new one(s)</a:t>
            </a:r>
          </a:p>
          <a:p>
            <a:pPr lvl="1"/>
            <a:r>
              <a:rPr lang="en-US" sz="2600" dirty="0"/>
              <a:t>One option: Fix all but last layer by marking as </a:t>
            </a:r>
            <a:r>
              <a:rPr lang="en-US" sz="2600" dirty="0" err="1"/>
              <a:t>trainable:false</a:t>
            </a:r>
            <a:endParaRPr lang="en-US" sz="2600" dirty="0"/>
          </a:p>
          <a:p>
            <a:r>
              <a:rPr lang="en-US" sz="3200" dirty="0"/>
              <a:t>Retraining on new task and data very fast</a:t>
            </a:r>
          </a:p>
          <a:p>
            <a:pPr lvl="1"/>
            <a:r>
              <a:rPr lang="en-US" sz="2600" dirty="0"/>
              <a:t>Only the weights for the last layer(s) are adjusted</a:t>
            </a:r>
          </a:p>
          <a:p>
            <a:r>
              <a:rPr lang="en-US" sz="3200" dirty="0"/>
              <a:t>Example</a:t>
            </a:r>
          </a:p>
          <a:p>
            <a:pPr lvl="1"/>
            <a:r>
              <a:rPr lang="en-US" sz="2600" dirty="0"/>
              <a:t>Start: NN to classify animal pix with 100s of categories</a:t>
            </a:r>
          </a:p>
          <a:p>
            <a:pPr lvl="1"/>
            <a:r>
              <a:rPr lang="en-US" sz="2600" dirty="0"/>
              <a:t>Finetune on new task: classify pix of 10 common pets</a:t>
            </a:r>
          </a:p>
          <a:p>
            <a:pPr lvl="1"/>
            <a:endParaRPr lang="en-US" sz="2800" dirty="0"/>
          </a:p>
        </p:txBody>
      </p:sp>
      <p:pic>
        <p:nvPicPr>
          <p:cNvPr id="59394" name="Picture 2" descr="Transfering knowledge through finetuning — The Straight Dope 0.1  documentation">
            <a:extLst>
              <a:ext uri="{FF2B5EF4-FFF2-40B4-BE49-F238E27FC236}">
                <a16:creationId xmlns:a16="http://schemas.microsoft.com/office/drawing/2014/main" id="{862A8B7E-3F5D-0640-8161-094E01986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2777401" cy="16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3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CEA3-7414-3157-E296-9541A11D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8C63E-113D-C909-6D79-5B601F6BD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71717"/>
                </a:solidFill>
                <a:effectLst/>
                <a:latin typeface="-apple-system"/>
              </a:rPr>
              <a:t>Training Approach:</a:t>
            </a:r>
            <a:r>
              <a:rPr lang="en-US" b="0" i="0" dirty="0">
                <a:solidFill>
                  <a:srgbClr val="171717"/>
                </a:solidFill>
                <a:effectLst/>
                <a:latin typeface="-apple-system"/>
              </a:rPr>
              <a:t> </a:t>
            </a:r>
          </a:p>
          <a:p>
            <a:pPr lvl="1"/>
            <a:r>
              <a:rPr lang="en-US" b="0" i="0" dirty="0">
                <a:solidFill>
                  <a:srgbClr val="171717"/>
                </a:solidFill>
                <a:effectLst/>
                <a:latin typeface="-apple-system"/>
              </a:rPr>
              <a:t>In TL, we freeze all the pre-trained layers and only train the new layers added on top. </a:t>
            </a:r>
          </a:p>
          <a:p>
            <a:pPr lvl="1"/>
            <a:r>
              <a:rPr lang="en-US" b="0" i="0" dirty="0">
                <a:solidFill>
                  <a:srgbClr val="171717"/>
                </a:solidFill>
                <a:effectLst/>
                <a:latin typeface="-apple-system"/>
              </a:rPr>
              <a:t>In FT, unfreeze some of the pre-trained layers and allow them to be updated during training.</a:t>
            </a:r>
          </a:p>
          <a:p>
            <a:r>
              <a:rPr lang="en-US" b="1" i="0" dirty="0">
                <a:solidFill>
                  <a:srgbClr val="171717"/>
                </a:solidFill>
                <a:effectLst/>
                <a:latin typeface="-apple-system"/>
              </a:rPr>
              <a:t>Domain Similarity:</a:t>
            </a:r>
            <a:r>
              <a:rPr lang="en-US" b="0" i="0" dirty="0">
                <a:solidFill>
                  <a:srgbClr val="171717"/>
                </a:solidFill>
                <a:effectLst/>
                <a:latin typeface="-apple-system"/>
              </a:rPr>
              <a:t> Transfer learning is suitable when the new task or domain is somewhat similar to the original task or domain on which the pre-trained model was trained. Fine-tuning is more effective when the new dataset is large enough and closely related to the original dataset.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60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23C3-0479-9413-E0D9-146DEFDF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3407C-D11A-2E63-F5BD-437759B27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71717"/>
                </a:solidFill>
                <a:effectLst/>
                <a:latin typeface="-apple-system"/>
              </a:rPr>
              <a:t>Computational Resources:</a:t>
            </a:r>
            <a:r>
              <a:rPr lang="en-US" b="0" i="0" dirty="0">
                <a:solidFill>
                  <a:srgbClr val="171717"/>
                </a:solidFill>
                <a:effectLst/>
                <a:latin typeface="-apple-system"/>
              </a:rPr>
              <a:t> Transfer learning requires fewer computational resources since only the new layers are trained. Fine-tuning, on the other hand, may require more resources, especially if we unfreeze and update a significant number of pre-trained layers.</a:t>
            </a:r>
          </a:p>
          <a:p>
            <a:r>
              <a:rPr lang="en-US" b="1" i="0" dirty="0">
                <a:solidFill>
                  <a:srgbClr val="171717"/>
                </a:solidFill>
                <a:effectLst/>
                <a:latin typeface="-apple-system"/>
              </a:rPr>
              <a:t>Training Time:</a:t>
            </a:r>
            <a:r>
              <a:rPr lang="en-US" b="0" i="0" dirty="0">
                <a:solidFill>
                  <a:srgbClr val="171717"/>
                </a:solidFill>
                <a:effectLst/>
                <a:latin typeface="-apple-system"/>
              </a:rPr>
              <a:t> Transfer learning generally requires less training time since we are training fewer parameters. Fine-tuning may take longer, especially if we are updating a larger number of pre-trained layers.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0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71AA-07BF-E94B-27FD-48C4341B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16189-ED3B-C0E4-DFBA-584906F4D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71717"/>
                </a:solidFill>
                <a:effectLst/>
                <a:latin typeface="-apple-system"/>
              </a:rPr>
              <a:t>Dataset Size:</a:t>
            </a:r>
            <a:r>
              <a:rPr lang="en-US" b="0" i="0" dirty="0">
                <a:solidFill>
                  <a:srgbClr val="171717"/>
                </a:solidFill>
                <a:effectLst/>
                <a:latin typeface="-apple-system"/>
              </a:rPr>
              <a:t> Transfer learning is effective when the new dataset is small, as it leverages the pre-trained model’s knowledge on a large dataset. Fine-tuning is more suitable for larger datasets, as it allows the model to learn more specific features related to the new task.</a:t>
            </a:r>
            <a:br>
              <a:rPr lang="en-US" b="0" i="0" dirty="0">
                <a:solidFill>
                  <a:srgbClr val="171717"/>
                </a:solidFill>
                <a:effectLst/>
                <a:latin typeface="-apple-system"/>
              </a:rPr>
            </a:br>
            <a:br>
              <a:rPr lang="en-US" dirty="0"/>
            </a:br>
            <a:r>
              <a:rPr lang="en-US" b="0" i="0" dirty="0">
                <a:solidFill>
                  <a:srgbClr val="171717"/>
                </a:solidFill>
                <a:effectLst/>
                <a:latin typeface="-apple-system"/>
              </a:rPr>
              <a:t>It’s important to note that the choice between fine-tuning and transfer learning depends on the specific task, dataset, and available computational resources. Experimentation and evaluation are key to determining the most effective approach for a given scenario.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5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55E5-E2C6-BA88-AF38-790E4795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4BAE8-99CA-9BFA-B4B5-91D9EFDE8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51855-4859-4DF8-CFD1-2CF8F594A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77724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6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2498DF-E759-974C-80B9-E7CA582E77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36" y="203638"/>
            <a:ext cx="6372383" cy="3713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03638"/>
            <a:ext cx="3026764" cy="2302641"/>
          </a:xfrm>
        </p:spPr>
        <p:txBody>
          <a:bodyPr/>
          <a:lstStyle/>
          <a:p>
            <a:pPr algn="r"/>
            <a:r>
              <a:rPr lang="en-US" sz="4400" dirty="0">
                <a:hlinkClick r:id="rId3"/>
              </a:rPr>
              <a:t>MLP</a:t>
            </a:r>
            <a:r>
              <a:rPr lang="en-US" sz="4400" dirty="0"/>
              <a:t>:</a:t>
            </a:r>
            <a:br>
              <a:rPr lang="en-US" sz="4400" dirty="0"/>
            </a:br>
            <a:r>
              <a:rPr lang="en-US" sz="4400" dirty="0"/>
              <a:t>Multilayer</a:t>
            </a:r>
            <a:br>
              <a:rPr lang="en-US" sz="4400" dirty="0"/>
            </a:br>
            <a:r>
              <a:rPr lang="en-US" sz="4400" dirty="0"/>
              <a:t>Perceptron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79A37-F7E4-E24B-BC40-5544E33E7B0B}"/>
              </a:ext>
            </a:extLst>
          </p:cNvPr>
          <p:cNvSpPr txBox="1"/>
          <p:nvPr/>
        </p:nvSpPr>
        <p:spPr>
          <a:xfrm>
            <a:off x="419100" y="4099817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≥ 1 “hidden layers” between inputs &amp;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Can compute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non-linear functions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(why?)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Training: adjust weights slightly to reduce error between output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and target value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Introduced in 1980s, still used today</a:t>
            </a:r>
          </a:p>
        </p:txBody>
      </p:sp>
    </p:spTree>
    <p:extLst>
      <p:ext uri="{BB962C8B-B14F-4D97-AF65-F5344CB8AC3E}">
        <p14:creationId xmlns:p14="http://schemas.microsoft.com/office/powerpoint/2010/main" val="280769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FFCA-4005-6F4A-8183-4E1DCF13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FCFB6-D11C-7448-8D90-4FBEB52FA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endParaRPr lang="en-US"/>
          </a:p>
        </p:txBody>
      </p:sp>
      <p:pic>
        <p:nvPicPr>
          <p:cNvPr id="62466" name="Picture 2" descr="Feed Forward Neural Network">
            <a:extLst>
              <a:ext uri="{FF2B5EF4-FFF2-40B4-BE49-F238E27FC236}">
                <a16:creationId xmlns:a16="http://schemas.microsoft.com/office/drawing/2014/main" id="{8AC67EFB-E486-6541-AFBE-E238D9983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7BE9-0E46-684B-BE58-6881B29B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458B-6EE5-5B4F-8F0E-83EACF4C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53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3490" name="Picture 2" descr="Backpropagation">
            <a:extLst>
              <a:ext uri="{FF2B5EF4-FFF2-40B4-BE49-F238E27FC236}">
                <a16:creationId xmlns:a16="http://schemas.microsoft.com/office/drawing/2014/main" id="{D33EF8E0-612D-0446-B65F-69549896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5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The architecture of VGG-16 model. To represent different depth levels,... |  Download Scientific Diagram">
            <a:extLst>
              <a:ext uri="{FF2B5EF4-FFF2-40B4-BE49-F238E27FC236}">
                <a16:creationId xmlns:a16="http://schemas.microsoft.com/office/drawing/2014/main" id="{CC1CF72B-F2E8-3D4F-9B5E-49210E21E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455670"/>
            <a:ext cx="7543800" cy="34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DA310-4524-5C47-8D39-EF812DAE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hlinkClick r:id="rId3"/>
              </a:rPr>
              <a:t>Deep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86FA7-69AF-2D41-A5CC-9A7AA245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2715492"/>
          </a:xfrm>
        </p:spPr>
        <p:txBody>
          <a:bodyPr/>
          <a:lstStyle/>
          <a:p>
            <a:r>
              <a:rPr lang="en-US" sz="3200" dirty="0"/>
              <a:t>Deep learning refers to models going beyond simple feed-forward multi-level perceptron</a:t>
            </a:r>
          </a:p>
          <a:p>
            <a:pPr lvl="1"/>
            <a:r>
              <a:rPr lang="en-US" sz="2800" dirty="0"/>
              <a:t>Though it was used in a ML context as early as 1986</a:t>
            </a:r>
          </a:p>
          <a:p>
            <a:r>
              <a:rPr lang="en-US" sz="3200" dirty="0"/>
              <a:t> “deep” refers to the models having many layers (e.g., 10-20) that do different things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8F9F9-E5FA-7149-844E-EE8AEC5C7E98}"/>
              </a:ext>
            </a:extLst>
          </p:cNvPr>
          <p:cNvSpPr txBox="1"/>
          <p:nvPr/>
        </p:nvSpPr>
        <p:spPr>
          <a:xfrm>
            <a:off x="228600" y="6322367"/>
            <a:ext cx="601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4"/>
              </a:rPr>
              <a:t>VGG16 CNN model </a:t>
            </a:r>
            <a:r>
              <a:rPr lang="en-US" dirty="0"/>
              <a:t>for image 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518E0-C604-DD42-BF5F-DFE2842E6568}"/>
              </a:ext>
            </a:extLst>
          </p:cNvPr>
          <p:cNvSpPr txBox="1"/>
          <p:nvPr/>
        </p:nvSpPr>
        <p:spPr>
          <a:xfrm>
            <a:off x="3813190" y="5591654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22 layers!</a:t>
            </a:r>
          </a:p>
        </p:txBody>
      </p:sp>
    </p:spTree>
    <p:extLst>
      <p:ext uri="{BB962C8B-B14F-4D97-AF65-F5344CB8AC3E}">
        <p14:creationId xmlns:p14="http://schemas.microsoft.com/office/powerpoint/2010/main" val="216361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E030-A5B4-6944-8F14-3451F1A9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3B8A-CB46-1043-8DC5-9BD91E57A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Current focus on large networks with different “architectures” suited for different tasks</a:t>
            </a:r>
          </a:p>
          <a:p>
            <a:pPr marL="347663" indent="-222250"/>
            <a:r>
              <a:rPr lang="en-US" sz="3200" dirty="0"/>
              <a:t>Feedforward Neural Network</a:t>
            </a:r>
          </a:p>
          <a:p>
            <a:pPr marL="347663" indent="-222250"/>
            <a:r>
              <a:rPr lang="en-US" sz="3200" dirty="0"/>
              <a:t>CNN: </a:t>
            </a:r>
            <a:r>
              <a:rPr lang="en-US" sz="3200" b="1" dirty="0"/>
              <a:t>C</a:t>
            </a:r>
            <a:r>
              <a:rPr lang="en-US" sz="3200" dirty="0"/>
              <a:t>onvolutional </a:t>
            </a:r>
            <a:r>
              <a:rPr lang="en-US" sz="3200" b="1" dirty="0"/>
              <a:t>N</a:t>
            </a:r>
            <a:r>
              <a:rPr lang="en-US" sz="3200" dirty="0"/>
              <a:t>eural </a:t>
            </a:r>
            <a:r>
              <a:rPr lang="en-US" sz="3200" b="1" dirty="0"/>
              <a:t>N</a:t>
            </a:r>
            <a:r>
              <a:rPr lang="en-US" sz="3200" dirty="0"/>
              <a:t>etwork</a:t>
            </a:r>
          </a:p>
          <a:p>
            <a:pPr marL="347663" indent="-222250"/>
            <a:r>
              <a:rPr lang="en-US" sz="3200" dirty="0"/>
              <a:t>RNN: </a:t>
            </a:r>
            <a:r>
              <a:rPr lang="en-US" sz="3200" b="1" dirty="0"/>
              <a:t>R</a:t>
            </a:r>
            <a:r>
              <a:rPr lang="en-US" sz="3200" dirty="0"/>
              <a:t>ecurrent </a:t>
            </a:r>
            <a:r>
              <a:rPr lang="en-US" sz="3200" b="1" dirty="0"/>
              <a:t>N</a:t>
            </a:r>
            <a:r>
              <a:rPr lang="en-US" sz="3200" dirty="0"/>
              <a:t>eural </a:t>
            </a:r>
            <a:r>
              <a:rPr lang="en-US" sz="3200" b="1" dirty="0"/>
              <a:t>N</a:t>
            </a:r>
            <a:r>
              <a:rPr lang="en-US" sz="3200" dirty="0"/>
              <a:t>etwork</a:t>
            </a:r>
          </a:p>
          <a:p>
            <a:pPr marL="347663" indent="-222250"/>
            <a:r>
              <a:rPr lang="en-US" sz="3200" dirty="0"/>
              <a:t>LSTM: </a:t>
            </a:r>
            <a:r>
              <a:rPr lang="en-US" sz="3200" b="1" dirty="0"/>
              <a:t>L</a:t>
            </a:r>
            <a:r>
              <a:rPr lang="en-US" sz="3200" dirty="0"/>
              <a:t>ong Short </a:t>
            </a:r>
            <a:r>
              <a:rPr lang="en-US" sz="3200" b="1" dirty="0"/>
              <a:t>T</a:t>
            </a:r>
            <a:r>
              <a:rPr lang="en-US" sz="3200" dirty="0"/>
              <a:t>erm </a:t>
            </a:r>
            <a:r>
              <a:rPr lang="en-US" sz="3200" b="1" dirty="0"/>
              <a:t>M</a:t>
            </a:r>
            <a:r>
              <a:rPr lang="en-US" sz="3200" dirty="0"/>
              <a:t>emory</a:t>
            </a:r>
          </a:p>
          <a:p>
            <a:pPr marL="347663" indent="-222250"/>
            <a:r>
              <a:rPr lang="en-US" sz="3200" dirty="0"/>
              <a:t>GAN: </a:t>
            </a:r>
            <a:r>
              <a:rPr lang="en-US" sz="3200" b="1" dirty="0"/>
              <a:t>G</a:t>
            </a:r>
            <a:r>
              <a:rPr lang="en-US" sz="3200" dirty="0"/>
              <a:t>enerative </a:t>
            </a:r>
            <a:r>
              <a:rPr lang="en-US" sz="3200" b="1" dirty="0"/>
              <a:t>A</a:t>
            </a:r>
            <a:r>
              <a:rPr lang="en-US" sz="3200" dirty="0"/>
              <a:t>dversarial </a:t>
            </a:r>
            <a:r>
              <a:rPr lang="en-US" sz="3200" b="1" dirty="0"/>
              <a:t>N</a:t>
            </a:r>
            <a:r>
              <a:rPr lang="en-US" sz="3200" dirty="0"/>
              <a:t>etwork</a:t>
            </a:r>
          </a:p>
          <a:p>
            <a:pPr marL="347663" indent="-222250"/>
            <a:r>
              <a:rPr lang="en-US" sz="3200" dirty="0"/>
              <a:t>Transformers: generating output sequence from input sequence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5915650"/>
              </p:ext>
            </p:extLst>
          </p:nvPr>
        </p:nvGraphicFramePr>
        <p:xfrm>
          <a:off x="447675" y="3813175"/>
          <a:ext cx="5451475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266667" imgH="2324424" progId="Paint.Picture">
                  <p:embed/>
                </p:oleObj>
              </mc:Choice>
              <mc:Fallback>
                <p:oleObj name="Bitmap Image" r:id="rId2" imgW="4266667" imgH="2324424" progId="Paint.Picture">
                  <p:embed/>
                  <p:pic>
                    <p:nvPicPr>
                      <p:cNvPr id="819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813175"/>
                        <a:ext cx="5451475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007329"/>
            <a:ext cx="8352631" cy="2805846"/>
          </a:xfrm>
          <a:ln/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3200" dirty="0"/>
              <a:t>Connections allowed from a node in layer </a:t>
            </a:r>
            <a:r>
              <a:rPr lang="en-US" sz="3200" i="1" dirty="0"/>
              <a:t>i</a:t>
            </a:r>
            <a:r>
              <a:rPr lang="en-US" sz="3200" dirty="0"/>
              <a:t> only to nodes in layer </a:t>
            </a:r>
            <a:r>
              <a:rPr lang="en-US" sz="3200" i="1" dirty="0"/>
              <a:t>i</a:t>
            </a:r>
            <a:r>
              <a:rPr lang="en-US" sz="3200" dirty="0"/>
              <a:t>+1, </a:t>
            </a:r>
            <a:r>
              <a:rPr lang="en-US" sz="3200" dirty="0">
                <a:sym typeface="Symbol" charset="0"/>
              </a:rPr>
              <a:t>i.e., no cycles or loops</a:t>
            </a:r>
          </a:p>
          <a:p>
            <a:pPr>
              <a:spcBef>
                <a:spcPts val="400"/>
              </a:spcBef>
            </a:pPr>
            <a:r>
              <a:rPr lang="en-US" sz="3200" dirty="0">
                <a:sym typeface="Symbol" charset="0"/>
              </a:rPr>
              <a:t>Simple, widely used architecture, provides a good baseline</a:t>
            </a:r>
          </a:p>
          <a:p>
            <a:pPr>
              <a:spcBef>
                <a:spcPts val="400"/>
              </a:spcBef>
            </a:pPr>
            <a:r>
              <a:rPr lang="en-US" sz="3200" dirty="0">
                <a:sym typeface="Symbol" charset="0"/>
              </a:rPr>
              <a:t>Backpropagation used while training, of course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019800" y="4373940"/>
            <a:ext cx="2968051" cy="1569660"/>
          </a:xfrm>
          <a:prstGeom prst="rect">
            <a:avLst/>
          </a:prstGeom>
          <a:solidFill>
            <a:schemeClr val="bg1">
              <a:lumMod val="95000"/>
              <a:alpha val="3894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4288" indent="-14288"/>
            <a:r>
              <a:rPr lang="en-US" dirty="0">
                <a:latin typeface="Calibri Regular"/>
                <a:sym typeface="Symbol" charset="0"/>
              </a:rPr>
              <a:t>downstream nodes tend to successively abstract features from preceding layers</a:t>
            </a:r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752475" y="76201"/>
            <a:ext cx="7772400" cy="990600"/>
          </a:xfrm>
          <a:noFill/>
          <a:ln/>
        </p:spPr>
        <p:txBody>
          <a:bodyPr/>
          <a:lstStyle/>
          <a:p>
            <a:r>
              <a:rPr lang="en-US" sz="4400" b="1" dirty="0">
                <a:hlinkClick r:id="rId4"/>
              </a:rPr>
              <a:t>Feedforward Neural Network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8764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FC56-6B6E-9C43-BC4C-0518D74B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76200"/>
            <a:ext cx="84582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CNN: Convolutional Neural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103C6-3B07-3742-8261-06512570A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42" y="3581400"/>
            <a:ext cx="7914958" cy="1828800"/>
          </a:xfrm>
        </p:spPr>
        <p:txBody>
          <a:bodyPr/>
          <a:lstStyle/>
          <a:p>
            <a:r>
              <a:rPr lang="en-US" dirty="0"/>
              <a:t>Good for 2D image processing: classification, object recognition, automobile lane tracking, etc.</a:t>
            </a:r>
          </a:p>
          <a:p>
            <a:r>
              <a:rPr lang="en-US" dirty="0"/>
              <a:t>Successive convolution layers learn higher-level features</a:t>
            </a:r>
          </a:p>
          <a:p>
            <a:r>
              <a:rPr lang="en-US" dirty="0"/>
              <a:t>Classic demo: learn to recognize hand-written digits from </a:t>
            </a:r>
            <a:r>
              <a:rPr lang="en-US" dirty="0">
                <a:hlinkClick r:id="rId3"/>
              </a:rPr>
              <a:t>MNIST</a:t>
            </a:r>
            <a:r>
              <a:rPr lang="en-US" dirty="0"/>
              <a:t> data with 70K examples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BDD18-35C0-364B-95F5-74E87FF29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699956"/>
            <a:ext cx="4038600" cy="1003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6A62B-87C5-EF43-9EBC-BF598EEB4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990600"/>
            <a:ext cx="7035800" cy="236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DBA859-A25E-D66A-D6CD-99EB830898B4}"/>
              </a:ext>
            </a:extLst>
          </p:cNvPr>
          <p:cNvSpPr txBox="1"/>
          <p:nvPr/>
        </p:nvSpPr>
        <p:spPr>
          <a:xfrm>
            <a:off x="7226300" y="586023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In-Depth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024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15517</TotalTime>
  <Words>836</Words>
  <Application>Microsoft Macintosh PowerPoint</Application>
  <PresentationFormat>On-screen Show (4:3)</PresentationFormat>
  <Paragraphs>78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Calibri</vt:lpstr>
      <vt:lpstr>Calibri Regular</vt:lpstr>
      <vt:lpstr>Times New Roman</vt:lpstr>
      <vt:lpstr>Blank Presentation</vt:lpstr>
      <vt:lpstr>Bitmap Image</vt:lpstr>
      <vt:lpstr>Neural Networks for Machine Learning</vt:lpstr>
      <vt:lpstr>PowerPoint Presentation</vt:lpstr>
      <vt:lpstr>MLP: Multilayer Perceptron</vt:lpstr>
      <vt:lpstr>PowerPoint Presentation</vt:lpstr>
      <vt:lpstr>PowerPoint Presentation</vt:lpstr>
      <vt:lpstr>Deep Learning</vt:lpstr>
      <vt:lpstr>Neural Network Architectures</vt:lpstr>
      <vt:lpstr>Feedforward Neural Network </vt:lpstr>
      <vt:lpstr>CNN: Convolutional Neural Network</vt:lpstr>
      <vt:lpstr>RNN: Recurrent Neural Networks</vt:lpstr>
      <vt:lpstr>Transformer</vt:lpstr>
      <vt:lpstr>Keras: API works with TensorFlow</vt:lpstr>
      <vt:lpstr>NNs Good at Transfer Learning</vt:lpstr>
      <vt:lpstr>Good at Transfer Learning</vt:lpstr>
      <vt:lpstr>Fine Tuning a NN Model</vt:lpstr>
      <vt:lpstr>More details</vt:lpstr>
      <vt:lpstr>More details</vt:lpstr>
      <vt:lpstr>More details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KMA Solaiman</cp:lastModifiedBy>
  <cp:revision>608</cp:revision>
  <cp:lastPrinted>2012-12-05T20:53:30Z</cp:lastPrinted>
  <dcterms:created xsi:type="dcterms:W3CDTF">2009-12-09T21:37:40Z</dcterms:created>
  <dcterms:modified xsi:type="dcterms:W3CDTF">2023-12-13T06:50:12Z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  <property fmtid="{D5CDD505-2E9C-101B-9397-08002B2CF9AE}" pid="22" name="MSIP_Label_4044bd30-2ed7-4c9d-9d12-46200872a97b_Enabled">
    <vt:lpwstr>true</vt:lpwstr>
  </property>
  <property fmtid="{D5CDD505-2E9C-101B-9397-08002B2CF9AE}" pid="23" name="MSIP_Label_4044bd30-2ed7-4c9d-9d12-46200872a97b_SetDate">
    <vt:lpwstr>2023-10-31T18:03:23Z</vt:lpwstr>
  </property>
  <property fmtid="{D5CDD505-2E9C-101B-9397-08002B2CF9AE}" pid="24" name="MSIP_Label_4044bd30-2ed7-4c9d-9d12-46200872a97b_Method">
    <vt:lpwstr>Standard</vt:lpwstr>
  </property>
  <property fmtid="{D5CDD505-2E9C-101B-9397-08002B2CF9AE}" pid="25" name="MSIP_Label_4044bd30-2ed7-4c9d-9d12-46200872a97b_Name">
    <vt:lpwstr>defa4170-0d19-0005-0004-bc88714345d2</vt:lpwstr>
  </property>
  <property fmtid="{D5CDD505-2E9C-101B-9397-08002B2CF9AE}" pid="26" name="MSIP_Label_4044bd30-2ed7-4c9d-9d12-46200872a97b_SiteId">
    <vt:lpwstr>4130bd39-7c53-419c-b1e5-8758d6d63f21</vt:lpwstr>
  </property>
  <property fmtid="{D5CDD505-2E9C-101B-9397-08002B2CF9AE}" pid="27" name="MSIP_Label_4044bd30-2ed7-4c9d-9d12-46200872a97b_ActionId">
    <vt:lpwstr>de31affc-7e60-4f87-965d-aa7578a9fa04</vt:lpwstr>
  </property>
  <property fmtid="{D5CDD505-2E9C-101B-9397-08002B2CF9AE}" pid="28" name="MSIP_Label_4044bd30-2ed7-4c9d-9d12-46200872a97b_ContentBits">
    <vt:lpwstr>0</vt:lpwstr>
  </property>
</Properties>
</file>